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01" r:id="rId4"/>
    <p:sldId id="258" r:id="rId5"/>
    <p:sldId id="259" r:id="rId6"/>
    <p:sldId id="260" r:id="rId7"/>
    <p:sldId id="261" r:id="rId8"/>
    <p:sldId id="270" r:id="rId9"/>
    <p:sldId id="262" r:id="rId10"/>
    <p:sldId id="264" r:id="rId11"/>
    <p:sldId id="267" r:id="rId12"/>
    <p:sldId id="268" r:id="rId13"/>
    <p:sldId id="269" r:id="rId14"/>
    <p:sldId id="271" r:id="rId15"/>
    <p:sldId id="272" r:id="rId16"/>
    <p:sldId id="273" r:id="rId17"/>
    <p:sldId id="275" r:id="rId18"/>
    <p:sldId id="274"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51" d="100"/>
          <a:sy n="51" d="100"/>
        </p:scale>
        <p:origin x="-1354" y="-7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A7957C3-884A-4E4E-98DA-BEE8CD4398F9}" type="datetimeFigureOut">
              <a:rPr lang="en-US" smtClean="0"/>
              <a:pPr/>
              <a:t>9/28/2023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E1B7382-EB6F-48C3-81A7-E726CFB24A31}"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7957C3-884A-4E4E-98DA-BEE8CD4398F9}"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1B7382-EB6F-48C3-81A7-E726CFB24A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7957C3-884A-4E4E-98DA-BEE8CD4398F9}"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1B7382-EB6F-48C3-81A7-E726CFB24A3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A7957C3-884A-4E4E-98DA-BEE8CD4398F9}" type="datetimeFigureOut">
              <a:rPr lang="en-US" smtClean="0"/>
              <a:pPr/>
              <a:t>9/28/2023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1B7382-EB6F-48C3-81A7-E726CFB24A31}"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A7957C3-884A-4E4E-98DA-BEE8CD4398F9}" type="datetimeFigureOut">
              <a:rPr lang="en-US" smtClean="0"/>
              <a:pPr/>
              <a:t>9/28/2023</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4E1B7382-EB6F-48C3-81A7-E726CFB24A31}"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A7957C3-884A-4E4E-98DA-BEE8CD4398F9}" type="datetimeFigureOut">
              <a:rPr lang="en-US" smtClean="0"/>
              <a:pPr/>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1B7382-EB6F-48C3-81A7-E726CFB24A31}"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A7957C3-884A-4E4E-98DA-BEE8CD4398F9}" type="datetimeFigureOut">
              <a:rPr lang="en-US" smtClean="0"/>
              <a:pPr/>
              <a:t>9/28/2023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1B7382-EB6F-48C3-81A7-E726CFB24A31}"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A7957C3-884A-4E4E-98DA-BEE8CD4398F9}" type="datetimeFigureOut">
              <a:rPr lang="en-US" smtClean="0"/>
              <a:pPr/>
              <a:t>9/28/2023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1B7382-EB6F-48C3-81A7-E726CFB24A3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957C3-884A-4E4E-98DA-BEE8CD4398F9}" type="datetimeFigureOut">
              <a:rPr lang="en-US" smtClean="0"/>
              <a:pPr/>
              <a:t>9/28/2023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1B7382-EB6F-48C3-81A7-E726CFB24A3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A7957C3-884A-4E4E-98DA-BEE8CD4398F9}" type="datetimeFigureOut">
              <a:rPr lang="en-US" smtClean="0"/>
              <a:pPr/>
              <a:t>9/28/2023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1B7382-EB6F-48C3-81A7-E726CFB24A31}"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A7957C3-884A-4E4E-98DA-BEE8CD4398F9}" type="datetimeFigureOut">
              <a:rPr lang="en-US" smtClean="0"/>
              <a:pPr/>
              <a:t>9/28/2023</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4E1B7382-EB6F-48C3-81A7-E726CFB24A31}"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A7957C3-884A-4E4E-98DA-BEE8CD4398F9}" type="datetimeFigureOut">
              <a:rPr lang="en-US" smtClean="0"/>
              <a:pPr/>
              <a:t>9/28/2023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E1B7382-EB6F-48C3-81A7-E726CFB24A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eeksforgeeks.org/what-is-an-ip-address/" TargetMode="External"/><Relationship Id="rId2" Type="http://schemas.openxmlformats.org/officeDocument/2006/relationships/hyperlink" Target="https://www.geeksforgeeks.org/amazon-web-services-setting-up-an-aws-accoun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docs.aws.amazon.com/vpc/latest/userguide/vpc-dns.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4400" dirty="0" smtClean="0">
                <a:solidFill>
                  <a:schemeClr val="tx1"/>
                </a:solidFill>
              </a:rPr>
              <a:t>Amazon Virtual Private Cloud</a:t>
            </a:r>
            <a:endParaRPr lang="en-US" sz="4400" dirty="0">
              <a:solidFill>
                <a:schemeClr val="tx1"/>
              </a:solidFill>
            </a:endParaRPr>
          </a:p>
        </p:txBody>
      </p:sp>
      <p:sp>
        <p:nvSpPr>
          <p:cNvPr id="2" name="Title 1"/>
          <p:cNvSpPr>
            <a:spLocks noGrp="1"/>
          </p:cNvSpPr>
          <p:nvPr>
            <p:ph type="ctrTitle"/>
          </p:nvPr>
        </p:nvSpPr>
        <p:spPr/>
        <p:txBody>
          <a:bodyPr/>
          <a:lstStyle/>
          <a:p>
            <a:r>
              <a:rPr smtClean="0"/>
              <a:t>Amazon VPC</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0"/>
            <a:ext cx="8610600" cy="4572000"/>
          </a:xfrm>
        </p:spPr>
        <p:txBody>
          <a:bodyPr>
            <a:noAutofit/>
          </a:bodyPr>
          <a:lstStyle/>
          <a:p>
            <a:pPr algn="just"/>
            <a:r>
              <a:rPr lang="en-US" sz="1800" dirty="0" smtClean="0"/>
              <a:t>It says that, if you wanted to configure any private IP for your servers, then the IP should be within these ranges. if you're going for Class A, then the IP should start with a 10 and it should end with this number any number that belongs which is between 10.0.0.0 to 10.255.255.255, between these two numbers.</a:t>
            </a:r>
          </a:p>
          <a:p>
            <a:pPr algn="just"/>
            <a:r>
              <a:rPr lang="en-US" sz="1800" dirty="0" smtClean="0"/>
              <a:t>you take any IP that is a Class A private IP 172.16.0.0 to172.31.255.255,between these two number if you take any number that is treated as Class B private IP 192.168.0.0 to  192.168.255.255 And after that it could be any number this is the class C, private IP. </a:t>
            </a:r>
          </a:p>
          <a:p>
            <a:pPr algn="just"/>
            <a:r>
              <a:rPr lang="en-US" sz="1800" dirty="0" smtClean="0"/>
              <a:t>Same way, the IP that start with 10 is the universally identified cross a IP address which is clear which now other than that whatever you see the different numbers, all of them are considered as a public IPs case. </a:t>
            </a:r>
            <a:endParaRPr lang="en-US" sz="1800" dirty="0"/>
          </a:p>
        </p:txBody>
      </p:sp>
      <p:pic>
        <p:nvPicPr>
          <p:cNvPr id="4" name="Picture 3"/>
          <p:cNvPicPr/>
          <p:nvPr/>
        </p:nvPicPr>
        <p:blipFill>
          <a:blip r:embed="rId2"/>
          <a:srcRect/>
          <a:stretch>
            <a:fillRect/>
          </a:stretch>
        </p:blipFill>
        <p:spPr bwMode="auto">
          <a:xfrm>
            <a:off x="1752600" y="533400"/>
            <a:ext cx="5353050" cy="2247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1600200"/>
            <a:ext cx="7772400" cy="4572000"/>
          </a:xfrm>
        </p:spPr>
        <p:txBody>
          <a:bodyPr>
            <a:normAutofit/>
          </a:bodyPr>
          <a:lstStyle/>
          <a:p>
            <a:r>
              <a:rPr lang="en-US" sz="2000" b="1" dirty="0" smtClean="0"/>
              <a:t>VPC Components.</a:t>
            </a:r>
          </a:p>
          <a:p>
            <a:pPr lvl="1"/>
            <a:r>
              <a:rPr lang="en-US" sz="1800" dirty="0" smtClean="0"/>
              <a:t>VPC.</a:t>
            </a:r>
          </a:p>
          <a:p>
            <a:pPr lvl="1"/>
            <a:r>
              <a:rPr lang="en-US" sz="1800" dirty="0" smtClean="0"/>
              <a:t>Subnets</a:t>
            </a:r>
          </a:p>
          <a:p>
            <a:pPr lvl="2"/>
            <a:r>
              <a:rPr lang="en-US" sz="1800" dirty="0" smtClean="0"/>
              <a:t>Private.</a:t>
            </a:r>
          </a:p>
          <a:p>
            <a:pPr lvl="2"/>
            <a:r>
              <a:rPr lang="en-US" sz="1800" dirty="0" smtClean="0"/>
              <a:t>Public.</a:t>
            </a:r>
          </a:p>
          <a:p>
            <a:pPr lvl="1"/>
            <a:r>
              <a:rPr lang="en-US" sz="1800" dirty="0" smtClean="0"/>
              <a:t>Route Tables.</a:t>
            </a:r>
          </a:p>
          <a:p>
            <a:pPr lvl="2"/>
            <a:r>
              <a:rPr lang="en-US" sz="1800" dirty="0" smtClean="0"/>
              <a:t>Private.</a:t>
            </a:r>
          </a:p>
          <a:p>
            <a:pPr lvl="2"/>
            <a:r>
              <a:rPr lang="en-US" sz="1800" dirty="0" smtClean="0"/>
              <a:t>Public.</a:t>
            </a:r>
          </a:p>
          <a:p>
            <a:pPr lvl="1"/>
            <a:r>
              <a:rPr lang="en-US" sz="1800" dirty="0" smtClean="0"/>
              <a:t>Internet Gateway (IGW)</a:t>
            </a:r>
          </a:p>
          <a:p>
            <a:pPr lvl="1"/>
            <a:r>
              <a:rPr lang="en-US" sz="1800" dirty="0" smtClean="0"/>
              <a:t>NAT Gateway.</a:t>
            </a:r>
          </a:p>
          <a:p>
            <a:pPr lvl="1"/>
            <a:r>
              <a:rPr lang="en-US" sz="1800" dirty="0" smtClean="0"/>
              <a:t>Elastic IP Addresses.</a:t>
            </a:r>
          </a:p>
          <a:p>
            <a:pPr lvl="1"/>
            <a:endParaRPr lang="en-US" sz="1800" b="1" dirty="0" smtClean="0"/>
          </a:p>
          <a:p>
            <a:pPr lvl="1"/>
            <a:endParaRPr lang="en-US" sz="1800" dirty="0"/>
          </a:p>
        </p:txBody>
      </p:sp>
      <p:sp>
        <p:nvSpPr>
          <p:cNvPr id="5" name="Title 1"/>
          <p:cNvSpPr>
            <a:spLocks noGrp="1"/>
          </p:cNvSpPr>
          <p:nvPr>
            <p:ph type="title"/>
          </p:nvPr>
        </p:nvSpPr>
        <p:spPr>
          <a:xfrm>
            <a:off x="381000" y="228600"/>
            <a:ext cx="8305800" cy="715962"/>
          </a:xfrm>
        </p:spPr>
        <p:txBody>
          <a:bodyPr>
            <a:normAutofit fontScale="90000"/>
          </a:bodyPr>
          <a:lstStyle/>
          <a:p>
            <a:pPr algn="ctr"/>
            <a:r>
              <a:rPr lang="en-US" b="1" u="sng" dirty="0" smtClean="0"/>
              <a:t>3. AWS  VPC  Architecture</a:t>
            </a:r>
            <a:endParaRPr lang="en-US" b="1" u="sng" dirty="0"/>
          </a:p>
        </p:txBody>
      </p:sp>
      <p:pic>
        <p:nvPicPr>
          <p:cNvPr id="6" name="Content Placeholder 3"/>
          <p:cNvPicPr>
            <a:picLocks/>
          </p:cNvPicPr>
          <p:nvPr/>
        </p:nvPicPr>
        <p:blipFill>
          <a:blip r:embed="rId2"/>
          <a:srcRect l="1905" r="2857" b="15873"/>
          <a:stretch>
            <a:fillRect/>
          </a:stretch>
        </p:blipFill>
        <p:spPr bwMode="auto">
          <a:xfrm>
            <a:off x="2895600" y="1295400"/>
            <a:ext cx="6096000"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639762"/>
          </a:xfrm>
        </p:spPr>
        <p:txBody>
          <a:bodyPr>
            <a:normAutofit fontScale="90000"/>
          </a:bodyPr>
          <a:lstStyle/>
          <a:p>
            <a:pPr algn="ctr"/>
            <a:r>
              <a:rPr lang="en-US" b="1" u="sng" dirty="0" smtClean="0"/>
              <a:t>4. Practical Example.</a:t>
            </a:r>
            <a:endParaRPr lang="en-US" b="1" u="sng" dirty="0"/>
          </a:p>
        </p:txBody>
      </p:sp>
      <p:sp>
        <p:nvSpPr>
          <p:cNvPr id="3" name="Content Placeholder 2"/>
          <p:cNvSpPr>
            <a:spLocks noGrp="1"/>
          </p:cNvSpPr>
          <p:nvPr>
            <p:ph sz="quarter" idx="1"/>
          </p:nvPr>
        </p:nvSpPr>
        <p:spPr>
          <a:xfrm>
            <a:off x="381000" y="1447800"/>
            <a:ext cx="8305800" cy="4572000"/>
          </a:xfrm>
        </p:spPr>
        <p:txBody>
          <a:bodyPr/>
          <a:lstStyle/>
          <a:p>
            <a:r>
              <a:rPr lang="en-US" dirty="0" smtClean="0"/>
              <a:t>Lets create the following components in the VPC</a:t>
            </a:r>
            <a:endParaRPr lang="en-US" dirty="0"/>
          </a:p>
        </p:txBody>
      </p:sp>
      <p:pic>
        <p:nvPicPr>
          <p:cNvPr id="4" name="Picture 3"/>
          <p:cNvPicPr/>
          <p:nvPr/>
        </p:nvPicPr>
        <p:blipFill>
          <a:blip r:embed="rId2"/>
          <a:srcRect/>
          <a:stretch>
            <a:fillRect/>
          </a:stretch>
        </p:blipFill>
        <p:spPr bwMode="auto">
          <a:xfrm>
            <a:off x="685800" y="1981200"/>
            <a:ext cx="5715000" cy="449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304800"/>
            <a:ext cx="8001000" cy="6019800"/>
          </a:xfrm>
        </p:spPr>
        <p:txBody>
          <a:bodyPr>
            <a:normAutofit/>
          </a:bodyPr>
          <a:lstStyle/>
          <a:p>
            <a:r>
              <a:rPr lang="en-US" sz="1800" b="1" u="sng" dirty="0" smtClean="0"/>
              <a:t>Step 1</a:t>
            </a:r>
            <a:r>
              <a:rPr lang="en-US" sz="1800" dirty="0" smtClean="0"/>
              <a:t>: Creating VPC.</a:t>
            </a:r>
          </a:p>
          <a:p>
            <a:pPr lvl="1"/>
            <a:r>
              <a:rPr lang="en-US" sz="1800" dirty="0" smtClean="0"/>
              <a:t>AWS login&gt;VPC </a:t>
            </a:r>
            <a:r>
              <a:rPr lang="en-US" sz="1800" b="1" dirty="0" smtClean="0">
                <a:solidFill>
                  <a:srgbClr val="FF0000"/>
                </a:solidFill>
              </a:rPr>
              <a:t>&gt; Your VPC </a:t>
            </a:r>
            <a:r>
              <a:rPr lang="en-US" sz="1800" dirty="0" smtClean="0"/>
              <a:t>&gt;</a:t>
            </a:r>
            <a:r>
              <a:rPr lang="en-US" sz="1800" b="1" dirty="0" smtClean="0">
                <a:solidFill>
                  <a:srgbClr val="7030A0"/>
                </a:solidFill>
              </a:rPr>
              <a:t>Create VPC</a:t>
            </a:r>
          </a:p>
          <a:p>
            <a:pPr lvl="1"/>
            <a:endParaRPr lang="en-US" sz="1800" b="1" dirty="0" smtClean="0">
              <a:solidFill>
                <a:srgbClr val="7030A0"/>
              </a:solidFill>
            </a:endParaRPr>
          </a:p>
          <a:p>
            <a:pPr lvl="1"/>
            <a:endParaRPr lang="en-US" sz="1800" b="1" dirty="0" smtClean="0">
              <a:solidFill>
                <a:srgbClr val="7030A0"/>
              </a:solidFill>
            </a:endParaRPr>
          </a:p>
          <a:p>
            <a:pPr lvl="1"/>
            <a:endParaRPr lang="en-US" sz="1800" b="1" dirty="0" smtClean="0">
              <a:solidFill>
                <a:srgbClr val="7030A0"/>
              </a:solidFill>
            </a:endParaRPr>
          </a:p>
          <a:p>
            <a:pPr lvl="1"/>
            <a:endParaRPr lang="en-US" sz="1800" b="1" dirty="0" smtClean="0">
              <a:solidFill>
                <a:srgbClr val="7030A0"/>
              </a:solidFill>
            </a:endParaRPr>
          </a:p>
          <a:p>
            <a:pPr lvl="1"/>
            <a:endParaRPr lang="en-US" sz="1800" b="1" dirty="0" smtClean="0">
              <a:solidFill>
                <a:srgbClr val="7030A0"/>
              </a:solidFill>
            </a:endParaRPr>
          </a:p>
          <a:p>
            <a:pPr lvl="1"/>
            <a:endParaRPr lang="en-US" sz="1800" b="1" dirty="0" smtClean="0">
              <a:solidFill>
                <a:srgbClr val="7030A0"/>
              </a:solidFill>
            </a:endParaRPr>
          </a:p>
          <a:p>
            <a:pPr lvl="1"/>
            <a:endParaRPr lang="en-US" sz="1800" b="1" dirty="0" smtClean="0">
              <a:solidFill>
                <a:srgbClr val="7030A0"/>
              </a:solidFill>
            </a:endParaRPr>
          </a:p>
          <a:p>
            <a:pPr lvl="1"/>
            <a:endParaRPr lang="en-US" sz="1800" b="1" dirty="0" smtClean="0">
              <a:solidFill>
                <a:srgbClr val="7030A0"/>
              </a:solidFill>
            </a:endParaRPr>
          </a:p>
          <a:p>
            <a:pPr lvl="1"/>
            <a:r>
              <a:rPr lang="en-US" sz="1800" dirty="0" smtClean="0"/>
              <a:t>Enter </a:t>
            </a:r>
            <a:r>
              <a:rPr lang="en-US" sz="1800" dirty="0" err="1" smtClean="0"/>
              <a:t>vpc</a:t>
            </a:r>
            <a:r>
              <a:rPr lang="en-US" sz="1800" dirty="0" smtClean="0"/>
              <a:t> name</a:t>
            </a:r>
          </a:p>
          <a:p>
            <a:pPr lvl="1"/>
            <a:r>
              <a:rPr lang="en-US" sz="1800" dirty="0" smtClean="0"/>
              <a:t>Enter IPV4 CIDR block</a:t>
            </a:r>
          </a:p>
          <a:p>
            <a:pPr lvl="2"/>
            <a:r>
              <a:rPr lang="en-US" sz="1800" dirty="0" smtClean="0">
                <a:solidFill>
                  <a:srgbClr val="FF0000"/>
                </a:solidFill>
              </a:rPr>
              <a:t>Network </a:t>
            </a:r>
            <a:r>
              <a:rPr lang="en-US" sz="1800" dirty="0" err="1" smtClean="0">
                <a:solidFill>
                  <a:srgbClr val="FF0000"/>
                </a:solidFill>
              </a:rPr>
              <a:t>ip</a:t>
            </a:r>
            <a:r>
              <a:rPr lang="en-US" sz="1800" dirty="0" smtClean="0"/>
              <a:t> followed by  </a:t>
            </a:r>
            <a:r>
              <a:rPr lang="en-US" sz="1800" b="1" dirty="0" err="1" smtClean="0"/>
              <a:t>netmask</a:t>
            </a:r>
            <a:r>
              <a:rPr lang="en-US" sz="1800" b="1" dirty="0" smtClean="0"/>
              <a:t> </a:t>
            </a:r>
          </a:p>
          <a:p>
            <a:pPr lvl="2"/>
            <a:r>
              <a:rPr lang="en-US" sz="1800" dirty="0" smtClean="0"/>
              <a:t>I have entered </a:t>
            </a:r>
            <a:r>
              <a:rPr lang="en-US" sz="1800" dirty="0" smtClean="0">
                <a:solidFill>
                  <a:srgbClr val="FF0000"/>
                </a:solidFill>
              </a:rPr>
              <a:t>192.168.0.0</a:t>
            </a:r>
            <a:r>
              <a:rPr lang="en-US" sz="1800" dirty="0" smtClean="0"/>
              <a:t>/</a:t>
            </a:r>
            <a:r>
              <a:rPr lang="en-US" sz="1800" b="1" dirty="0" smtClean="0"/>
              <a:t>16</a:t>
            </a:r>
          </a:p>
          <a:p>
            <a:pPr lvl="2"/>
            <a:r>
              <a:rPr lang="en-US" sz="1800" dirty="0" smtClean="0"/>
              <a:t>Where it allocates 2^16 instances</a:t>
            </a:r>
          </a:p>
          <a:p>
            <a:pPr lvl="2">
              <a:buNone/>
            </a:pPr>
            <a:r>
              <a:rPr lang="en-US" sz="1800" dirty="0" smtClean="0"/>
              <a:t> 	in my  </a:t>
            </a:r>
            <a:r>
              <a:rPr lang="en-US" sz="1800" dirty="0" err="1" smtClean="0"/>
              <a:t>vpc</a:t>
            </a:r>
            <a:r>
              <a:rPr lang="en-US" sz="1800" dirty="0" smtClean="0"/>
              <a:t>.</a:t>
            </a:r>
          </a:p>
          <a:p>
            <a:pPr lvl="1"/>
            <a:r>
              <a:rPr lang="en-US" sz="1800" dirty="0" smtClean="0"/>
              <a:t>Click on create VPC.</a:t>
            </a:r>
          </a:p>
        </p:txBody>
      </p:sp>
      <p:pic>
        <p:nvPicPr>
          <p:cNvPr id="4098" name="Picture 2"/>
          <p:cNvPicPr>
            <a:picLocks noChangeAspect="1" noChangeArrowheads="1"/>
          </p:cNvPicPr>
          <p:nvPr/>
        </p:nvPicPr>
        <p:blipFill>
          <a:blip r:embed="rId2"/>
          <a:srcRect/>
          <a:stretch>
            <a:fillRect/>
          </a:stretch>
        </p:blipFill>
        <p:spPr bwMode="auto">
          <a:xfrm>
            <a:off x="152400" y="1143000"/>
            <a:ext cx="8686800" cy="2209800"/>
          </a:xfrm>
          <a:prstGeom prst="rect">
            <a:avLst/>
          </a:prstGeom>
          <a:noFill/>
          <a:ln w="9525">
            <a:noFill/>
            <a:miter lim="800000"/>
            <a:headEnd/>
            <a:tailEnd/>
          </a:ln>
          <a:effectLst/>
        </p:spPr>
      </p:pic>
      <p:sp>
        <p:nvSpPr>
          <p:cNvPr id="5" name="Rectangle 4"/>
          <p:cNvSpPr/>
          <p:nvPr/>
        </p:nvSpPr>
        <p:spPr>
          <a:xfrm>
            <a:off x="152400" y="3048000"/>
            <a:ext cx="9144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696200" y="1752600"/>
            <a:ext cx="914400" cy="3048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3"/>
          <p:cNvPicPr>
            <a:picLocks noChangeAspect="1" noChangeArrowheads="1"/>
          </p:cNvPicPr>
          <p:nvPr/>
        </p:nvPicPr>
        <p:blipFill>
          <a:blip r:embed="rId3"/>
          <a:srcRect/>
          <a:stretch>
            <a:fillRect/>
          </a:stretch>
        </p:blipFill>
        <p:spPr bwMode="auto">
          <a:xfrm>
            <a:off x="4572000" y="3429000"/>
            <a:ext cx="4343400" cy="3042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81000"/>
            <a:ext cx="8458200" cy="4572000"/>
          </a:xfrm>
        </p:spPr>
        <p:txBody>
          <a:bodyPr>
            <a:normAutofit/>
          </a:bodyPr>
          <a:lstStyle/>
          <a:p>
            <a:r>
              <a:rPr lang="en-US" sz="1800" b="1" u="sng" dirty="0" smtClean="0"/>
              <a:t>Step 2:  </a:t>
            </a:r>
            <a:r>
              <a:rPr lang="en-US" sz="1800" dirty="0" smtClean="0"/>
              <a:t>Create Public Subnet.</a:t>
            </a:r>
          </a:p>
          <a:p>
            <a:pPr lvl="1"/>
            <a:r>
              <a:rPr lang="en-US" sz="1800" dirty="0" smtClean="0"/>
              <a:t>Go to </a:t>
            </a:r>
            <a:r>
              <a:rPr lang="en-US" sz="1800" b="1" dirty="0" smtClean="0">
                <a:solidFill>
                  <a:srgbClr val="FF0000"/>
                </a:solidFill>
              </a:rPr>
              <a:t>subnets</a:t>
            </a:r>
            <a:r>
              <a:rPr lang="en-US" sz="1800" dirty="0" smtClean="0"/>
              <a:t> &gt; </a:t>
            </a:r>
            <a:r>
              <a:rPr lang="en-US" sz="1800" b="1" dirty="0" smtClean="0">
                <a:solidFill>
                  <a:srgbClr val="7030A0"/>
                </a:solidFill>
              </a:rPr>
              <a:t>create subnet</a:t>
            </a:r>
            <a:r>
              <a:rPr lang="en-US" sz="1800" dirty="0" smtClean="0"/>
              <a:t>.</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r>
              <a:rPr lang="en-US" sz="1800" dirty="0" smtClean="0"/>
              <a:t>Select VPC that we have created.</a:t>
            </a:r>
            <a:endParaRPr lang="en-US" sz="1800" dirty="0"/>
          </a:p>
        </p:txBody>
      </p:sp>
      <p:pic>
        <p:nvPicPr>
          <p:cNvPr id="5122" name="Picture 2"/>
          <p:cNvPicPr>
            <a:picLocks noChangeAspect="1" noChangeArrowheads="1"/>
          </p:cNvPicPr>
          <p:nvPr/>
        </p:nvPicPr>
        <p:blipFill>
          <a:blip r:embed="rId2"/>
          <a:srcRect/>
          <a:stretch>
            <a:fillRect/>
          </a:stretch>
        </p:blipFill>
        <p:spPr bwMode="auto">
          <a:xfrm>
            <a:off x="381000" y="1219200"/>
            <a:ext cx="8229600" cy="2026150"/>
          </a:xfrm>
          <a:prstGeom prst="rect">
            <a:avLst/>
          </a:prstGeom>
          <a:noFill/>
          <a:ln w="9525">
            <a:noFill/>
            <a:miter lim="800000"/>
            <a:headEnd/>
            <a:tailEnd/>
          </a:ln>
          <a:effectLst/>
        </p:spPr>
      </p:pic>
      <p:sp>
        <p:nvSpPr>
          <p:cNvPr id="5" name="Rectangle 4"/>
          <p:cNvSpPr/>
          <p:nvPr/>
        </p:nvSpPr>
        <p:spPr>
          <a:xfrm>
            <a:off x="457200" y="2667000"/>
            <a:ext cx="4572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391400" y="1600200"/>
            <a:ext cx="914400" cy="2286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3"/>
          <a:srcRect/>
          <a:stretch>
            <a:fillRect/>
          </a:stretch>
        </p:blipFill>
        <p:spPr bwMode="auto">
          <a:xfrm>
            <a:off x="1676400" y="3733800"/>
            <a:ext cx="6613525" cy="2793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228600"/>
            <a:ext cx="7924800" cy="4572000"/>
          </a:xfrm>
        </p:spPr>
        <p:txBody>
          <a:bodyPr>
            <a:normAutofit/>
          </a:bodyPr>
          <a:lstStyle/>
          <a:p>
            <a:r>
              <a:rPr lang="en-US" sz="1800" dirty="0" smtClean="0"/>
              <a:t>Enter subnet name.</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Select preferred zone, that are available. </a:t>
            </a:r>
          </a:p>
        </p:txBody>
      </p:sp>
      <p:pic>
        <p:nvPicPr>
          <p:cNvPr id="6146" name="Picture 2"/>
          <p:cNvPicPr>
            <a:picLocks noChangeAspect="1" noChangeArrowheads="1"/>
          </p:cNvPicPr>
          <p:nvPr/>
        </p:nvPicPr>
        <p:blipFill>
          <a:blip r:embed="rId2"/>
          <a:srcRect/>
          <a:stretch>
            <a:fillRect/>
          </a:stretch>
        </p:blipFill>
        <p:spPr bwMode="auto">
          <a:xfrm>
            <a:off x="762000" y="533400"/>
            <a:ext cx="7848599" cy="2272332"/>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914400" y="3505200"/>
            <a:ext cx="7345363" cy="3009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457200"/>
            <a:ext cx="7772400" cy="4572000"/>
          </a:xfrm>
        </p:spPr>
        <p:txBody>
          <a:bodyPr>
            <a:normAutofit/>
          </a:bodyPr>
          <a:lstStyle/>
          <a:p>
            <a:pPr lvl="1"/>
            <a:r>
              <a:rPr lang="en-US" sz="1800" dirty="0" smtClean="0"/>
              <a:t>Enter the CIDR </a:t>
            </a:r>
            <a:r>
              <a:rPr lang="en-US" sz="1800" dirty="0" err="1" smtClean="0"/>
              <a:t>blok</a:t>
            </a:r>
            <a:r>
              <a:rPr lang="en-US" sz="1800" dirty="0" smtClean="0"/>
              <a:t>.</a:t>
            </a:r>
          </a:p>
          <a:p>
            <a:pPr lvl="1"/>
            <a:r>
              <a:rPr lang="en-US" sz="1800" dirty="0" smtClean="0"/>
              <a:t>Click create </a:t>
            </a:r>
            <a:r>
              <a:rPr lang="en-US" sz="1800" dirty="0" err="1" smtClean="0"/>
              <a:t>create</a:t>
            </a:r>
            <a:r>
              <a:rPr lang="en-US" sz="1800" dirty="0" smtClean="0"/>
              <a:t> subnet.ck with the </a:t>
            </a:r>
            <a:r>
              <a:rPr lang="en-US" sz="1800" dirty="0" err="1" smtClean="0"/>
              <a:t>ip</a:t>
            </a:r>
            <a:r>
              <a:rPr lang="en-US" sz="1800" dirty="0" smtClean="0"/>
              <a:t> address and </a:t>
            </a:r>
            <a:r>
              <a:rPr lang="en-US" sz="1800" dirty="0" err="1" smtClean="0"/>
              <a:t>netmask</a:t>
            </a:r>
            <a:r>
              <a:rPr lang="en-US" sz="1800" dirty="0" smtClean="0"/>
              <a:t>.</a:t>
            </a:r>
          </a:p>
          <a:p>
            <a:endParaRPr lang="en-US" sz="1800" dirty="0" smtClean="0"/>
          </a:p>
          <a:p>
            <a:endParaRPr lang="en-US" sz="1800" dirty="0" smtClean="0"/>
          </a:p>
          <a:p>
            <a:endParaRPr lang="en-US" sz="1800" dirty="0" smtClean="0"/>
          </a:p>
          <a:p>
            <a:pPr>
              <a:buNone/>
            </a:pPr>
            <a:endParaRPr lang="en-US" sz="1800" dirty="0" smtClean="0"/>
          </a:p>
          <a:p>
            <a:r>
              <a:rPr lang="en-US" sz="1800" b="1" u="sng" dirty="0" smtClean="0"/>
              <a:t>Step 3: </a:t>
            </a:r>
            <a:r>
              <a:rPr lang="en-US" sz="1800" dirty="0" smtClean="0"/>
              <a:t> Create Private subnet.</a:t>
            </a:r>
          </a:p>
          <a:p>
            <a:pPr lvl="1"/>
            <a:r>
              <a:rPr lang="en-US" sz="1800" dirty="0" smtClean="0"/>
              <a:t>Follow the step 2, change the subnet name and CIDR block </a:t>
            </a:r>
            <a:r>
              <a:rPr lang="en-US" sz="1800" dirty="0" err="1" smtClean="0"/>
              <a:t>ip</a:t>
            </a:r>
            <a:r>
              <a:rPr lang="en-US" sz="1800" dirty="0" smtClean="0"/>
              <a:t>, to 192.168.2.0/24.</a:t>
            </a:r>
          </a:p>
          <a:p>
            <a:pPr lvl="1"/>
            <a:r>
              <a:rPr lang="en-US" sz="1800" dirty="0" smtClean="0"/>
              <a:t>As we have used 192.168.1.0/24 for public </a:t>
            </a:r>
            <a:r>
              <a:rPr lang="en-US" sz="1800" dirty="0" err="1" smtClean="0"/>
              <a:t>ip</a:t>
            </a:r>
            <a:r>
              <a:rPr lang="en-US" sz="1800" dirty="0" smtClean="0"/>
              <a:t> so we are not supposed to use the same </a:t>
            </a:r>
            <a:r>
              <a:rPr lang="en-US" sz="1800" dirty="0" err="1" smtClean="0"/>
              <a:t>ip</a:t>
            </a:r>
            <a:r>
              <a:rPr lang="en-US" sz="1800" dirty="0" smtClean="0"/>
              <a:t> in the same </a:t>
            </a:r>
            <a:r>
              <a:rPr lang="en-US" sz="1800" dirty="0" err="1" smtClean="0"/>
              <a:t>vpc</a:t>
            </a:r>
            <a:r>
              <a:rPr lang="en-US" sz="1800" dirty="0" smtClean="0"/>
              <a:t>.</a:t>
            </a:r>
          </a:p>
          <a:p>
            <a:pPr lvl="1"/>
            <a:r>
              <a:rPr lang="en-US" sz="1800" dirty="0" smtClean="0"/>
              <a:t>Click on crate </a:t>
            </a:r>
            <a:r>
              <a:rPr lang="en-US" sz="1800" dirty="0" err="1" smtClean="0"/>
              <a:t>vpc</a:t>
            </a:r>
            <a:r>
              <a:rPr lang="en-US" sz="1800" dirty="0" smtClean="0"/>
              <a:t>.</a:t>
            </a:r>
          </a:p>
        </p:txBody>
      </p:sp>
      <p:pic>
        <p:nvPicPr>
          <p:cNvPr id="7170" name="Picture 2"/>
          <p:cNvPicPr>
            <a:picLocks noChangeAspect="1" noChangeArrowheads="1"/>
          </p:cNvPicPr>
          <p:nvPr/>
        </p:nvPicPr>
        <p:blipFill>
          <a:blip r:embed="rId2"/>
          <a:srcRect/>
          <a:stretch>
            <a:fillRect/>
          </a:stretch>
        </p:blipFill>
        <p:spPr bwMode="auto">
          <a:xfrm>
            <a:off x="304800" y="1371600"/>
            <a:ext cx="8107363" cy="112395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685800" y="4343400"/>
            <a:ext cx="8135937" cy="781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914400"/>
            <a:ext cx="7772400" cy="4572000"/>
          </a:xfrm>
        </p:spPr>
        <p:txBody>
          <a:bodyPr>
            <a:normAutofit/>
          </a:bodyPr>
          <a:lstStyle/>
          <a:p>
            <a:r>
              <a:rPr lang="en-US" sz="1800" dirty="0" smtClean="0"/>
              <a:t>Your two subnets are created successfully.</a:t>
            </a:r>
          </a:p>
          <a:p>
            <a:r>
              <a:rPr lang="en-US" sz="1800" dirty="0" smtClean="0"/>
              <a:t>Remaining subnets that we have are default subnets. Assigned by the AWS. </a:t>
            </a:r>
            <a:endParaRPr lang="en-US" sz="1800" dirty="0"/>
          </a:p>
        </p:txBody>
      </p:sp>
      <p:pic>
        <p:nvPicPr>
          <p:cNvPr id="4" name="Picture 4"/>
          <p:cNvPicPr>
            <a:picLocks noChangeAspect="1" noChangeArrowheads="1"/>
          </p:cNvPicPr>
          <p:nvPr/>
        </p:nvPicPr>
        <p:blipFill>
          <a:blip r:embed="rId2"/>
          <a:srcRect/>
          <a:stretch>
            <a:fillRect/>
          </a:stretch>
        </p:blipFill>
        <p:spPr bwMode="auto">
          <a:xfrm>
            <a:off x="228600" y="2057400"/>
            <a:ext cx="8644396" cy="3733800"/>
          </a:xfrm>
          <a:prstGeom prst="rect">
            <a:avLst/>
          </a:prstGeom>
          <a:noFill/>
          <a:ln w="9525">
            <a:noFill/>
            <a:miter lim="800000"/>
            <a:headEnd/>
            <a:tailEnd/>
          </a:ln>
          <a:effectLst/>
        </p:spPr>
      </p:pic>
      <p:sp>
        <p:nvSpPr>
          <p:cNvPr id="5" name="Rectangle 4"/>
          <p:cNvSpPr/>
          <p:nvPr/>
        </p:nvSpPr>
        <p:spPr>
          <a:xfrm>
            <a:off x="2971800" y="4876800"/>
            <a:ext cx="2667000" cy="914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7772400" cy="4572000"/>
          </a:xfrm>
        </p:spPr>
        <p:txBody>
          <a:bodyPr>
            <a:normAutofit/>
          </a:bodyPr>
          <a:lstStyle/>
          <a:p>
            <a:r>
              <a:rPr lang="en-US" sz="1800" b="1" u="sng" dirty="0" smtClean="0"/>
              <a:t>Step 4:</a:t>
            </a:r>
            <a:r>
              <a:rPr lang="en-US" sz="1800" dirty="0" smtClean="0"/>
              <a:t> create Internet Gateway.</a:t>
            </a:r>
          </a:p>
          <a:p>
            <a:pPr lvl="1"/>
            <a:r>
              <a:rPr lang="en-US" sz="1800" dirty="0" err="1" smtClean="0"/>
              <a:t>Aws</a:t>
            </a:r>
            <a:r>
              <a:rPr lang="en-US" sz="1800" dirty="0" smtClean="0"/>
              <a:t> &gt; VPC&gt;  Internet gateways.</a:t>
            </a:r>
          </a:p>
          <a:p>
            <a:pPr lvl="1"/>
            <a:r>
              <a:rPr lang="en-US" sz="1800" dirty="0" smtClean="0"/>
              <a:t>Click on create Internet gateways.</a:t>
            </a:r>
          </a:p>
          <a:p>
            <a:pPr lvl="1"/>
            <a:r>
              <a:rPr lang="en-US" sz="1800" dirty="0" smtClean="0"/>
              <a:t>Enter </a:t>
            </a:r>
            <a:r>
              <a:rPr lang="en-US" sz="1800" b="1" dirty="0" smtClean="0">
                <a:solidFill>
                  <a:srgbClr val="FF0000"/>
                </a:solidFill>
              </a:rPr>
              <a:t>name tag</a:t>
            </a:r>
            <a:r>
              <a:rPr lang="en-US" sz="1800" dirty="0" smtClean="0"/>
              <a:t>.</a:t>
            </a:r>
          </a:p>
          <a:p>
            <a:pPr lvl="1"/>
            <a:r>
              <a:rPr lang="en-US" sz="1800" dirty="0" smtClean="0"/>
              <a:t>Click on create gateway.</a:t>
            </a:r>
          </a:p>
          <a:p>
            <a:pPr lvl="1"/>
            <a:r>
              <a:rPr lang="en-US" sz="1800" dirty="0" smtClean="0"/>
              <a:t>Your Internet Gateway is created.</a:t>
            </a:r>
          </a:p>
          <a:p>
            <a:pPr lvl="1"/>
            <a:endParaRPr lang="en-US" sz="1800" dirty="0"/>
          </a:p>
        </p:txBody>
      </p:sp>
      <p:pic>
        <p:nvPicPr>
          <p:cNvPr id="8194" name="Picture 2"/>
          <p:cNvPicPr>
            <a:picLocks noChangeAspect="1" noChangeArrowheads="1"/>
          </p:cNvPicPr>
          <p:nvPr/>
        </p:nvPicPr>
        <p:blipFill>
          <a:blip r:embed="rId2"/>
          <a:srcRect/>
          <a:stretch>
            <a:fillRect/>
          </a:stretch>
        </p:blipFill>
        <p:spPr bwMode="auto">
          <a:xfrm>
            <a:off x="3962400" y="381000"/>
            <a:ext cx="4991842" cy="30480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57200" y="3429000"/>
            <a:ext cx="5730851" cy="3223794"/>
          </a:xfrm>
          <a:prstGeom prst="rect">
            <a:avLst/>
          </a:prstGeom>
          <a:noFill/>
          <a:ln w="9525">
            <a:noFill/>
            <a:miter lim="800000"/>
            <a:headEnd/>
            <a:tailEnd/>
          </a:ln>
          <a:effectLst/>
        </p:spPr>
      </p:pic>
      <p:sp>
        <p:nvSpPr>
          <p:cNvPr id="6" name="Rectangle 5"/>
          <p:cNvSpPr/>
          <p:nvPr/>
        </p:nvSpPr>
        <p:spPr>
          <a:xfrm>
            <a:off x="609600" y="5486400"/>
            <a:ext cx="3733800" cy="914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228600"/>
            <a:ext cx="8382000" cy="4572000"/>
          </a:xfrm>
        </p:spPr>
        <p:txBody>
          <a:bodyPr>
            <a:normAutofit/>
          </a:bodyPr>
          <a:lstStyle/>
          <a:p>
            <a:r>
              <a:rPr lang="en-US" sz="1800" b="1" u="sng" dirty="0" smtClean="0"/>
              <a:t>Step 5: </a:t>
            </a:r>
            <a:r>
              <a:rPr lang="en-US" sz="1800" dirty="0" smtClean="0"/>
              <a:t>create public route table.</a:t>
            </a:r>
          </a:p>
          <a:p>
            <a:pPr lvl="1"/>
            <a:r>
              <a:rPr lang="en-US" sz="1800" dirty="0" err="1" smtClean="0"/>
              <a:t>Aws</a:t>
            </a:r>
            <a:r>
              <a:rPr lang="en-US" sz="1800" dirty="0" smtClean="0"/>
              <a:t>&gt;</a:t>
            </a:r>
            <a:r>
              <a:rPr lang="en-US" sz="1800" dirty="0" err="1" smtClean="0"/>
              <a:t>vpc</a:t>
            </a:r>
            <a:r>
              <a:rPr lang="en-US" sz="1800" dirty="0" smtClean="0"/>
              <a:t>&gt;Route Table.</a:t>
            </a:r>
          </a:p>
          <a:p>
            <a:pPr lvl="1"/>
            <a:r>
              <a:rPr lang="en-US" sz="1800" dirty="0" smtClean="0"/>
              <a:t>Click on create route table.</a:t>
            </a:r>
          </a:p>
          <a:p>
            <a:pPr lvl="1"/>
            <a:endParaRPr lang="en-US" sz="1800" dirty="0" smtClean="0"/>
          </a:p>
          <a:p>
            <a:pPr lvl="1"/>
            <a:endParaRPr lang="en-US" sz="1800" dirty="0" smtClean="0"/>
          </a:p>
          <a:p>
            <a:pPr lvl="1"/>
            <a:endParaRPr lang="en-US" sz="1800" dirty="0" smtClean="0"/>
          </a:p>
          <a:p>
            <a:pPr lvl="1"/>
            <a:endParaRPr lang="en-US" sz="1800" dirty="0" smtClean="0"/>
          </a:p>
          <a:p>
            <a:pPr lvl="1">
              <a:buNone/>
            </a:pPr>
            <a:endParaRPr lang="en-US" sz="1800" dirty="0" smtClean="0"/>
          </a:p>
          <a:p>
            <a:pPr lvl="1"/>
            <a:r>
              <a:rPr lang="en-US" sz="1800" dirty="0" smtClean="0"/>
              <a:t>Enter route table name.</a:t>
            </a:r>
          </a:p>
          <a:p>
            <a:pPr lvl="1"/>
            <a:r>
              <a:rPr lang="en-US" sz="1800" dirty="0" smtClean="0"/>
              <a:t>Select VPC that we have created, and click on create route table.</a:t>
            </a:r>
          </a:p>
          <a:p>
            <a:pPr lvl="1"/>
            <a:endParaRPr lang="en-US" sz="1800" dirty="0"/>
          </a:p>
        </p:txBody>
      </p:sp>
      <p:pic>
        <p:nvPicPr>
          <p:cNvPr id="9218" name="Picture 2"/>
          <p:cNvPicPr>
            <a:picLocks noChangeAspect="1" noChangeArrowheads="1"/>
          </p:cNvPicPr>
          <p:nvPr/>
        </p:nvPicPr>
        <p:blipFill>
          <a:blip r:embed="rId2"/>
          <a:srcRect t="3194"/>
          <a:stretch>
            <a:fillRect/>
          </a:stretch>
        </p:blipFill>
        <p:spPr bwMode="auto">
          <a:xfrm>
            <a:off x="533400" y="1295400"/>
            <a:ext cx="7543800" cy="1599101"/>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685800" y="3657600"/>
            <a:ext cx="7543800" cy="2918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Text Placeholder 2"/>
          <p:cNvSpPr>
            <a:spLocks noGrp="1"/>
          </p:cNvSpPr>
          <p:nvPr>
            <p:ph type="body" idx="1"/>
          </p:nvPr>
        </p:nvSpPr>
        <p:spPr/>
        <p:txBody>
          <a:bodyPr>
            <a:noAutofit/>
          </a:bodyPr>
          <a:lstStyle/>
          <a:p>
            <a:pPr marL="457200" indent="-457200">
              <a:buAutoNum type="arabicPeriod"/>
            </a:pPr>
            <a:r>
              <a:rPr lang="en-US" sz="2800" dirty="0" smtClean="0">
                <a:solidFill>
                  <a:schemeClr val="tx1"/>
                </a:solidFill>
              </a:rPr>
              <a:t>Introduction</a:t>
            </a:r>
          </a:p>
          <a:p>
            <a:pPr marL="457200" indent="-457200">
              <a:buFont typeface="Wingdings 2"/>
              <a:buAutoNum type="arabicPeriod"/>
            </a:pPr>
            <a:r>
              <a:rPr lang="en-US" sz="2800" dirty="0" smtClean="0">
                <a:solidFill>
                  <a:schemeClr val="tx1"/>
                </a:solidFill>
              </a:rPr>
              <a:t>Networking </a:t>
            </a:r>
            <a:r>
              <a:rPr lang="en-US" sz="2800" dirty="0" smtClean="0">
                <a:solidFill>
                  <a:schemeClr val="tx1"/>
                </a:solidFill>
              </a:rPr>
              <a:t>Basics.</a:t>
            </a:r>
          </a:p>
          <a:p>
            <a:pPr marL="457200" indent="-457200">
              <a:buFont typeface="Wingdings 2"/>
              <a:buAutoNum type="arabicPeriod"/>
            </a:pPr>
            <a:r>
              <a:rPr lang="en-US" sz="2800" dirty="0" smtClean="0">
                <a:solidFill>
                  <a:schemeClr val="tx1"/>
                </a:solidFill>
              </a:rPr>
              <a:t>AWS  VPC  Architecture.</a:t>
            </a:r>
          </a:p>
          <a:p>
            <a:pPr marL="457200" indent="-457200">
              <a:buFont typeface="Wingdings 2"/>
              <a:buAutoNum type="arabicPeriod"/>
            </a:pPr>
            <a:r>
              <a:rPr lang="en-US" sz="2800" dirty="0" smtClean="0">
                <a:solidFill>
                  <a:schemeClr val="tx1"/>
                </a:solidFill>
              </a:rPr>
              <a:t>Practical Example.</a:t>
            </a:r>
          </a:p>
          <a:p>
            <a:pPr marL="457200" indent="-457200">
              <a:buFont typeface="Wingdings 2"/>
              <a:buAutoNum type="arabicPeriod"/>
            </a:pPr>
            <a:r>
              <a:rPr lang="en-US" sz="2800" dirty="0" smtClean="0">
                <a:solidFill>
                  <a:schemeClr val="tx1"/>
                </a:solidFill>
              </a:rPr>
              <a:t>Deleting VPC</a:t>
            </a:r>
          </a:p>
          <a:p>
            <a:r>
              <a:rPr lang="en-US" sz="2800" dirty="0" smtClean="0">
                <a:solidFill>
                  <a:schemeClr val="tx1"/>
                </a:solidFill>
              </a:rPr>
              <a:t> </a:t>
            </a:r>
          </a:p>
          <a:p>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458200" cy="4572000"/>
          </a:xfrm>
        </p:spPr>
        <p:txBody>
          <a:bodyPr>
            <a:normAutofit/>
          </a:bodyPr>
          <a:lstStyle/>
          <a:p>
            <a:r>
              <a:rPr lang="en-US" sz="1800" b="1" u="sng" dirty="0" smtClean="0"/>
              <a:t>Step 6: </a:t>
            </a:r>
            <a:r>
              <a:rPr lang="en-US" sz="1800" dirty="0" smtClean="0"/>
              <a:t>create the private route table.</a:t>
            </a:r>
          </a:p>
          <a:p>
            <a:pPr lvl="1"/>
            <a:r>
              <a:rPr lang="en-US" sz="1800" dirty="0" smtClean="0"/>
              <a:t>Follow the step 5 to create private route table.</a:t>
            </a:r>
          </a:p>
          <a:p>
            <a:endParaRPr lang="en-US" sz="2200" dirty="0" smtClean="0"/>
          </a:p>
          <a:p>
            <a:r>
              <a:rPr lang="en-US" sz="2200" dirty="0" smtClean="0"/>
              <a:t>Successfully we have created private and public route table.</a:t>
            </a:r>
          </a:p>
          <a:p>
            <a:r>
              <a:rPr lang="en-US" sz="2200" dirty="0" smtClean="0"/>
              <a:t>Others are default route tables.</a:t>
            </a:r>
          </a:p>
          <a:p>
            <a:pPr>
              <a:buNone/>
            </a:pPr>
            <a:r>
              <a:rPr lang="en-US" sz="2200" dirty="0" smtClean="0"/>
              <a:t>  </a:t>
            </a:r>
            <a:endParaRPr lang="en-US" sz="2200" dirty="0"/>
          </a:p>
        </p:txBody>
      </p:sp>
      <p:pic>
        <p:nvPicPr>
          <p:cNvPr id="10242" name="Picture 2"/>
          <p:cNvPicPr>
            <a:picLocks noChangeAspect="1" noChangeArrowheads="1"/>
          </p:cNvPicPr>
          <p:nvPr/>
        </p:nvPicPr>
        <p:blipFill>
          <a:blip r:embed="rId2"/>
          <a:srcRect/>
          <a:stretch>
            <a:fillRect/>
          </a:stretch>
        </p:blipFill>
        <p:spPr bwMode="auto">
          <a:xfrm>
            <a:off x="838200" y="2286000"/>
            <a:ext cx="6996113" cy="3479174"/>
          </a:xfrm>
          <a:prstGeom prst="rect">
            <a:avLst/>
          </a:prstGeom>
          <a:noFill/>
          <a:ln w="9525">
            <a:noFill/>
            <a:miter lim="800000"/>
            <a:headEnd/>
            <a:tailEnd/>
          </a:ln>
          <a:effectLst/>
        </p:spPr>
      </p:pic>
      <p:sp>
        <p:nvSpPr>
          <p:cNvPr id="5" name="Rectangle 4"/>
          <p:cNvSpPr/>
          <p:nvPr/>
        </p:nvSpPr>
        <p:spPr>
          <a:xfrm>
            <a:off x="3048000" y="4724400"/>
            <a:ext cx="1981200" cy="10668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8382000" cy="4572000"/>
          </a:xfrm>
        </p:spPr>
        <p:txBody>
          <a:bodyPr>
            <a:normAutofit/>
          </a:bodyPr>
          <a:lstStyle/>
          <a:p>
            <a:r>
              <a:rPr lang="en-US" sz="1800" dirty="0" smtClean="0"/>
              <a:t>Now all the components are ready, but not yet connect to proper respective components.</a:t>
            </a:r>
          </a:p>
          <a:p>
            <a:r>
              <a:rPr lang="en-US" sz="1800" dirty="0" smtClean="0"/>
              <a:t>To connect the components in a proper way lets follow the below figure</a:t>
            </a:r>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pPr>
              <a:buNone/>
            </a:pPr>
            <a:endParaRPr lang="en-US" sz="1800" dirty="0" smtClean="0"/>
          </a:p>
          <a:p>
            <a:r>
              <a:rPr lang="en-US" sz="1800" b="1" u="sng" dirty="0" smtClean="0"/>
              <a:t>Step 7: </a:t>
            </a:r>
            <a:r>
              <a:rPr lang="en-US" sz="1800" dirty="0" smtClean="0"/>
              <a:t> Connect internet gate way to the VPC.</a:t>
            </a:r>
          </a:p>
          <a:p>
            <a:pPr lvl="1"/>
            <a:r>
              <a:rPr lang="en-US" sz="1800" dirty="0" err="1" smtClean="0"/>
              <a:t>Aws</a:t>
            </a:r>
            <a:r>
              <a:rPr lang="en-US" sz="1800" dirty="0" smtClean="0"/>
              <a:t>&gt;</a:t>
            </a:r>
            <a:r>
              <a:rPr lang="en-US" sz="1800" dirty="0" err="1" smtClean="0"/>
              <a:t>vpc</a:t>
            </a:r>
            <a:r>
              <a:rPr lang="en-US" sz="1800" dirty="0" smtClean="0"/>
              <a:t>&gt;internet gateway.</a:t>
            </a:r>
          </a:p>
          <a:p>
            <a:pPr lvl="1"/>
            <a:r>
              <a:rPr lang="en-US" sz="1800" dirty="0" smtClean="0"/>
              <a:t>By default our internet gateway will be in a </a:t>
            </a:r>
            <a:r>
              <a:rPr lang="en-US" sz="1800" b="1" dirty="0" smtClean="0">
                <a:solidFill>
                  <a:srgbClr val="FF0000"/>
                </a:solidFill>
              </a:rPr>
              <a:t>Detached</a:t>
            </a:r>
            <a:r>
              <a:rPr lang="en-US" sz="1800" dirty="0" smtClean="0"/>
              <a:t> mode</a:t>
            </a:r>
          </a:p>
        </p:txBody>
      </p:sp>
      <p:pic>
        <p:nvPicPr>
          <p:cNvPr id="4" name="Picture 3"/>
          <p:cNvPicPr/>
          <p:nvPr/>
        </p:nvPicPr>
        <p:blipFill>
          <a:blip r:embed="rId2"/>
          <a:srcRect r="3226" b="16129"/>
          <a:stretch>
            <a:fillRect/>
          </a:stretch>
        </p:blipFill>
        <p:spPr bwMode="auto">
          <a:xfrm>
            <a:off x="1524000" y="990600"/>
            <a:ext cx="4572000" cy="1981200"/>
          </a:xfrm>
          <a:prstGeom prst="rect">
            <a:avLst/>
          </a:prstGeom>
          <a:noFill/>
          <a:ln w="9525">
            <a:noFill/>
            <a:miter lim="800000"/>
            <a:headEnd/>
            <a:tailEnd/>
          </a:ln>
        </p:spPr>
      </p:pic>
      <p:pic>
        <p:nvPicPr>
          <p:cNvPr id="11266" name="Picture 2"/>
          <p:cNvPicPr>
            <a:picLocks noChangeAspect="1" noChangeArrowheads="1"/>
          </p:cNvPicPr>
          <p:nvPr/>
        </p:nvPicPr>
        <p:blipFill>
          <a:blip r:embed="rId3"/>
          <a:srcRect/>
          <a:stretch>
            <a:fillRect/>
          </a:stretch>
        </p:blipFill>
        <p:spPr bwMode="auto">
          <a:xfrm>
            <a:off x="304800" y="4495800"/>
            <a:ext cx="8591807" cy="1600200"/>
          </a:xfrm>
          <a:prstGeom prst="rect">
            <a:avLst/>
          </a:prstGeom>
          <a:noFill/>
          <a:ln w="9525">
            <a:noFill/>
            <a:miter lim="800000"/>
            <a:headEnd/>
            <a:tailEnd/>
          </a:ln>
          <a:effectLst/>
        </p:spPr>
      </p:pic>
      <p:sp>
        <p:nvSpPr>
          <p:cNvPr id="7" name="Rectangle 6"/>
          <p:cNvSpPr/>
          <p:nvPr/>
        </p:nvSpPr>
        <p:spPr>
          <a:xfrm>
            <a:off x="3962400" y="5486400"/>
            <a:ext cx="8382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8382000" cy="4572000"/>
          </a:xfrm>
        </p:spPr>
        <p:txBody>
          <a:bodyPr>
            <a:normAutofit/>
          </a:bodyPr>
          <a:lstStyle/>
          <a:p>
            <a:r>
              <a:rPr lang="en-US" sz="1800" dirty="0" smtClean="0"/>
              <a:t>Select gateway, click on </a:t>
            </a:r>
            <a:r>
              <a:rPr lang="en-US" sz="1800" b="1" dirty="0" smtClean="0">
                <a:solidFill>
                  <a:srgbClr val="FF0000"/>
                </a:solidFill>
              </a:rPr>
              <a:t>Actions</a:t>
            </a:r>
            <a:r>
              <a:rPr lang="en-US" sz="1800" dirty="0" smtClean="0"/>
              <a:t>, and </a:t>
            </a:r>
            <a:r>
              <a:rPr lang="en-US" sz="1800" b="1" dirty="0" smtClean="0">
                <a:solidFill>
                  <a:srgbClr val="7030A0"/>
                </a:solidFill>
              </a:rPr>
              <a:t>Attach to VPC</a:t>
            </a:r>
            <a:r>
              <a:rPr lang="en-US" sz="1800" dirty="0" smtClean="0"/>
              <a:t>.</a:t>
            </a:r>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r>
              <a:rPr lang="en-US" sz="1800" dirty="0" smtClean="0"/>
              <a:t>Select </a:t>
            </a:r>
            <a:r>
              <a:rPr lang="en-US" sz="1800" dirty="0" err="1" smtClean="0"/>
              <a:t>vpc</a:t>
            </a:r>
            <a:r>
              <a:rPr lang="en-US" sz="1800" dirty="0" smtClean="0"/>
              <a:t>, click on attach internet gateway.</a:t>
            </a:r>
            <a:endParaRPr lang="en-US" sz="1800" dirty="0"/>
          </a:p>
        </p:txBody>
      </p:sp>
      <p:pic>
        <p:nvPicPr>
          <p:cNvPr id="12290" name="Picture 2"/>
          <p:cNvPicPr>
            <a:picLocks noChangeAspect="1" noChangeArrowheads="1"/>
          </p:cNvPicPr>
          <p:nvPr/>
        </p:nvPicPr>
        <p:blipFill>
          <a:blip r:embed="rId2"/>
          <a:srcRect/>
          <a:stretch>
            <a:fillRect/>
          </a:stretch>
        </p:blipFill>
        <p:spPr bwMode="auto">
          <a:xfrm>
            <a:off x="228600" y="990600"/>
            <a:ext cx="8658908" cy="1487059"/>
          </a:xfrm>
          <a:prstGeom prst="rect">
            <a:avLst/>
          </a:prstGeom>
          <a:noFill/>
          <a:ln w="9525">
            <a:noFill/>
            <a:miter lim="800000"/>
            <a:headEnd/>
            <a:tailEnd/>
          </a:ln>
          <a:effectLst/>
        </p:spPr>
      </p:pic>
      <p:sp>
        <p:nvSpPr>
          <p:cNvPr id="5" name="Rectangle 4"/>
          <p:cNvSpPr/>
          <p:nvPr/>
        </p:nvSpPr>
        <p:spPr>
          <a:xfrm>
            <a:off x="6477000" y="990600"/>
            <a:ext cx="8382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400800" y="1447800"/>
            <a:ext cx="1447800" cy="2286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1" name="Picture 3"/>
          <p:cNvPicPr>
            <a:picLocks noChangeAspect="1" noChangeArrowheads="1"/>
          </p:cNvPicPr>
          <p:nvPr/>
        </p:nvPicPr>
        <p:blipFill>
          <a:blip r:embed="rId3"/>
          <a:srcRect/>
          <a:stretch>
            <a:fillRect/>
          </a:stretch>
        </p:blipFill>
        <p:spPr bwMode="auto">
          <a:xfrm>
            <a:off x="1219200" y="3505200"/>
            <a:ext cx="6564313" cy="25160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533400"/>
            <a:ext cx="8305800" cy="4572000"/>
          </a:xfrm>
        </p:spPr>
        <p:txBody>
          <a:bodyPr>
            <a:normAutofit/>
          </a:bodyPr>
          <a:lstStyle/>
          <a:p>
            <a:pPr lvl="1"/>
            <a:r>
              <a:rPr lang="en-US" sz="1800" dirty="0" smtClean="0"/>
              <a:t>Now your internet gateway is active and attached to the VPC.</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Step 8: Connect public route table to, public subnet.</a:t>
            </a:r>
          </a:p>
          <a:p>
            <a:pPr lvl="1"/>
            <a:r>
              <a:rPr lang="en-US" sz="1600" dirty="0" err="1" smtClean="0"/>
              <a:t>Aws</a:t>
            </a:r>
            <a:r>
              <a:rPr lang="en-US" sz="1600" dirty="0" smtClean="0"/>
              <a:t> &gt; VPC &gt; subnets.</a:t>
            </a:r>
          </a:p>
          <a:p>
            <a:pPr lvl="1"/>
            <a:r>
              <a:rPr lang="en-US" sz="1600" dirty="0" smtClean="0"/>
              <a:t>Select the subnet, click o actions, and click on edit route table association.</a:t>
            </a:r>
            <a:endParaRPr lang="en-US" sz="1600" dirty="0"/>
          </a:p>
        </p:txBody>
      </p:sp>
      <p:pic>
        <p:nvPicPr>
          <p:cNvPr id="13314" name="Picture 2"/>
          <p:cNvPicPr>
            <a:picLocks noChangeAspect="1" noChangeArrowheads="1"/>
          </p:cNvPicPr>
          <p:nvPr/>
        </p:nvPicPr>
        <p:blipFill>
          <a:blip r:embed="rId2"/>
          <a:srcRect/>
          <a:stretch>
            <a:fillRect/>
          </a:stretch>
        </p:blipFill>
        <p:spPr bwMode="auto">
          <a:xfrm>
            <a:off x="228600" y="1143000"/>
            <a:ext cx="8686800" cy="1235812"/>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304800" y="3733800"/>
            <a:ext cx="8235177" cy="20880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457200"/>
            <a:ext cx="8305800" cy="4572000"/>
          </a:xfrm>
        </p:spPr>
        <p:txBody>
          <a:bodyPr>
            <a:normAutofit/>
          </a:bodyPr>
          <a:lstStyle/>
          <a:p>
            <a:r>
              <a:rPr lang="en-US" sz="1800" dirty="0" smtClean="0"/>
              <a:t>Select public rout table that we created.	</a:t>
            </a:r>
          </a:p>
          <a:p>
            <a:r>
              <a:rPr lang="en-US" sz="1800" dirty="0" smtClean="0"/>
              <a:t>Click on save.</a:t>
            </a:r>
          </a:p>
          <a:p>
            <a:r>
              <a:rPr lang="en-US" sz="1800" dirty="0" smtClean="0"/>
              <a:t>Now your public route table is connect to public subnet.</a:t>
            </a:r>
            <a:endParaRPr lang="en-US" sz="1800" dirty="0"/>
          </a:p>
        </p:txBody>
      </p:sp>
      <p:pic>
        <p:nvPicPr>
          <p:cNvPr id="14338" name="Picture 2"/>
          <p:cNvPicPr>
            <a:picLocks noChangeAspect="1" noChangeArrowheads="1"/>
          </p:cNvPicPr>
          <p:nvPr/>
        </p:nvPicPr>
        <p:blipFill>
          <a:blip r:embed="rId2"/>
          <a:srcRect/>
          <a:stretch>
            <a:fillRect/>
          </a:stretch>
        </p:blipFill>
        <p:spPr bwMode="auto">
          <a:xfrm>
            <a:off x="609600" y="2286000"/>
            <a:ext cx="6934200" cy="3326289"/>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153400" cy="4876800"/>
          </a:xfrm>
        </p:spPr>
        <p:txBody>
          <a:bodyPr>
            <a:normAutofit/>
          </a:bodyPr>
          <a:lstStyle/>
          <a:p>
            <a:r>
              <a:rPr lang="en-US" sz="1800" dirty="0" smtClean="0"/>
              <a:t>Step 9: Connect private route table to, private subnet.</a:t>
            </a:r>
          </a:p>
          <a:p>
            <a:pPr lvl="1"/>
            <a:r>
              <a:rPr lang="en-US" sz="1800" dirty="0" err="1" smtClean="0"/>
              <a:t>Aws</a:t>
            </a:r>
            <a:r>
              <a:rPr lang="en-US" sz="1800" dirty="0" smtClean="0"/>
              <a:t> &gt; VPC &gt; subnets.</a:t>
            </a:r>
          </a:p>
          <a:p>
            <a:pPr lvl="1"/>
            <a:r>
              <a:rPr lang="en-US" sz="1800" dirty="0" smtClean="0"/>
              <a:t>Select the subnet, click o actions, and click on edit route table association.</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r>
              <a:rPr lang="en-US" sz="1800" dirty="0" smtClean="0"/>
              <a:t>Select private rout table that we created.	</a:t>
            </a:r>
          </a:p>
          <a:p>
            <a:r>
              <a:rPr lang="en-US" sz="1800" dirty="0" smtClean="0"/>
              <a:t>Click on save.</a:t>
            </a:r>
          </a:p>
          <a:p>
            <a:r>
              <a:rPr lang="en-US" sz="1800" dirty="0" smtClean="0"/>
              <a:t>Now your public route table is connect </a:t>
            </a:r>
          </a:p>
          <a:p>
            <a:pPr>
              <a:buNone/>
            </a:pPr>
            <a:r>
              <a:rPr lang="en-US" sz="1800" dirty="0" smtClean="0"/>
              <a:t>	to private subnet.</a:t>
            </a:r>
          </a:p>
          <a:p>
            <a:pPr lvl="1"/>
            <a:endParaRPr lang="en-US" sz="1800" dirty="0" smtClean="0"/>
          </a:p>
          <a:p>
            <a:endParaRPr lang="en-US" sz="1800" dirty="0"/>
          </a:p>
        </p:txBody>
      </p:sp>
      <p:pic>
        <p:nvPicPr>
          <p:cNvPr id="15362" name="Picture 2"/>
          <p:cNvPicPr>
            <a:picLocks noChangeAspect="1" noChangeArrowheads="1"/>
          </p:cNvPicPr>
          <p:nvPr/>
        </p:nvPicPr>
        <p:blipFill>
          <a:blip r:embed="rId2"/>
          <a:srcRect/>
          <a:stretch>
            <a:fillRect/>
          </a:stretch>
        </p:blipFill>
        <p:spPr bwMode="auto">
          <a:xfrm>
            <a:off x="381000" y="1495708"/>
            <a:ext cx="8458200" cy="2009492"/>
          </a:xfrm>
          <a:prstGeom prst="rect">
            <a:avLst/>
          </a:prstGeom>
          <a:noFill/>
          <a:ln w="9525">
            <a:noFill/>
            <a:miter lim="800000"/>
            <a:headEnd/>
            <a:tailEnd/>
          </a:ln>
          <a:effectLst/>
        </p:spPr>
      </p:pic>
      <p:pic>
        <p:nvPicPr>
          <p:cNvPr id="7" name="Picture 4"/>
          <p:cNvPicPr>
            <a:picLocks noChangeAspect="1" noChangeArrowheads="1"/>
          </p:cNvPicPr>
          <p:nvPr/>
        </p:nvPicPr>
        <p:blipFill>
          <a:blip r:embed="rId3"/>
          <a:srcRect l="833" t="27403" r="42927" b="14087"/>
          <a:stretch>
            <a:fillRect/>
          </a:stretch>
        </p:blipFill>
        <p:spPr bwMode="auto">
          <a:xfrm>
            <a:off x="4267200" y="3657600"/>
            <a:ext cx="4648200" cy="2720058"/>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81000"/>
            <a:ext cx="8305800" cy="4572000"/>
          </a:xfrm>
        </p:spPr>
        <p:txBody>
          <a:bodyPr>
            <a:normAutofit/>
          </a:bodyPr>
          <a:lstStyle/>
          <a:p>
            <a:r>
              <a:rPr lang="en-US" sz="1800" dirty="0" smtClean="0"/>
              <a:t>Now your subnets are connected to the corresponding route tables.</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p:txBody>
      </p:sp>
      <p:pic>
        <p:nvPicPr>
          <p:cNvPr id="5" name="Picture 3"/>
          <p:cNvPicPr>
            <a:picLocks noChangeAspect="1" noChangeArrowheads="1"/>
          </p:cNvPicPr>
          <p:nvPr/>
        </p:nvPicPr>
        <p:blipFill>
          <a:blip r:embed="rId2"/>
          <a:srcRect/>
          <a:stretch>
            <a:fillRect/>
          </a:stretch>
        </p:blipFill>
        <p:spPr bwMode="auto">
          <a:xfrm>
            <a:off x="304800" y="1066800"/>
            <a:ext cx="8458200" cy="2286000"/>
          </a:xfrm>
          <a:prstGeom prst="rect">
            <a:avLst/>
          </a:prstGeom>
          <a:noFill/>
          <a:ln w="9525">
            <a:noFill/>
            <a:miter lim="800000"/>
            <a:headEnd/>
            <a:tailEnd/>
          </a:ln>
          <a:effectLst/>
        </p:spPr>
      </p:pic>
      <p:sp>
        <p:nvSpPr>
          <p:cNvPr id="6" name="Rectangle 5"/>
          <p:cNvSpPr/>
          <p:nvPr/>
        </p:nvSpPr>
        <p:spPr>
          <a:xfrm>
            <a:off x="4800600" y="2514600"/>
            <a:ext cx="21336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534400" cy="4572000"/>
          </a:xfrm>
        </p:spPr>
        <p:txBody>
          <a:bodyPr>
            <a:normAutofit/>
          </a:bodyPr>
          <a:lstStyle/>
          <a:p>
            <a:r>
              <a:rPr lang="en-US" sz="1800" dirty="0" smtClean="0"/>
              <a:t>Now lets see how this </a:t>
            </a:r>
            <a:r>
              <a:rPr lang="en-US" sz="1800" dirty="0" err="1" smtClean="0"/>
              <a:t>vpc</a:t>
            </a:r>
            <a:r>
              <a:rPr lang="en-US" sz="1800" dirty="0" smtClean="0"/>
              <a:t> works when we create an ec2 instance, and check the behavior.</a:t>
            </a:r>
          </a:p>
          <a:p>
            <a:r>
              <a:rPr lang="en-US" sz="1800" dirty="0" smtClean="0"/>
              <a:t>Lets create a 2 EC2 instances. </a:t>
            </a:r>
          </a:p>
          <a:p>
            <a:pPr lvl="1"/>
            <a:r>
              <a:rPr lang="en-US" sz="1600" dirty="0" smtClean="0"/>
              <a:t>Public_ec2_instance.</a:t>
            </a:r>
          </a:p>
          <a:p>
            <a:pPr lvl="1"/>
            <a:r>
              <a:rPr lang="en-US" sz="1600" dirty="0" smtClean="0"/>
              <a:t>Private _ec2_instance.</a:t>
            </a:r>
          </a:p>
          <a:p>
            <a:endParaRPr lang="en-US" sz="2000" dirty="0" smtClean="0"/>
          </a:p>
          <a:p>
            <a:r>
              <a:rPr lang="en-US" sz="2000" dirty="0" smtClean="0"/>
              <a:t>Go to AWS&gt;EC2&gt;instances&gt; launch Instance.</a:t>
            </a:r>
          </a:p>
          <a:p>
            <a:pPr lvl="1">
              <a:buNone/>
            </a:pPr>
            <a:endParaRPr lang="en-US" sz="1600" dirty="0" smtClean="0"/>
          </a:p>
          <a:p>
            <a:endParaRPr lang="en-US" sz="1800" dirty="0"/>
          </a:p>
        </p:txBody>
      </p:sp>
      <p:pic>
        <p:nvPicPr>
          <p:cNvPr id="16386" name="Picture 2"/>
          <p:cNvPicPr>
            <a:picLocks noChangeAspect="1" noChangeArrowheads="1"/>
          </p:cNvPicPr>
          <p:nvPr/>
        </p:nvPicPr>
        <p:blipFill>
          <a:blip r:embed="rId2"/>
          <a:srcRect/>
          <a:stretch>
            <a:fillRect/>
          </a:stretch>
        </p:blipFill>
        <p:spPr bwMode="auto">
          <a:xfrm>
            <a:off x="838200" y="2590800"/>
            <a:ext cx="7454900" cy="30764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7772400" cy="4572000"/>
          </a:xfrm>
        </p:spPr>
        <p:txBody>
          <a:bodyPr>
            <a:normAutofit/>
          </a:bodyPr>
          <a:lstStyle/>
          <a:p>
            <a:r>
              <a:rPr lang="en-US" sz="1800" dirty="0" smtClean="0"/>
              <a:t>Select AMI, Amazon Linux machine. </a:t>
            </a:r>
            <a:r>
              <a:rPr lang="en-US" sz="1800" b="1" dirty="0" smtClean="0"/>
              <a:t>Select AMI  Amazon Linux 2</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Select existing key pair.</a:t>
            </a:r>
            <a:endParaRPr lang="en-US" sz="1800" dirty="0"/>
          </a:p>
        </p:txBody>
      </p:sp>
      <p:pic>
        <p:nvPicPr>
          <p:cNvPr id="17410" name="Picture 2"/>
          <p:cNvPicPr>
            <a:picLocks noChangeAspect="1" noChangeArrowheads="1"/>
          </p:cNvPicPr>
          <p:nvPr/>
        </p:nvPicPr>
        <p:blipFill>
          <a:blip r:embed="rId2"/>
          <a:srcRect/>
          <a:stretch>
            <a:fillRect/>
          </a:stretch>
        </p:blipFill>
        <p:spPr bwMode="auto">
          <a:xfrm>
            <a:off x="1371600" y="685800"/>
            <a:ext cx="5334000" cy="2995356"/>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t="54724"/>
          <a:stretch>
            <a:fillRect/>
          </a:stretch>
        </p:blipFill>
        <p:spPr bwMode="auto">
          <a:xfrm>
            <a:off x="1143000" y="4191000"/>
            <a:ext cx="6517515" cy="25146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457200"/>
            <a:ext cx="8382000" cy="4572000"/>
          </a:xfrm>
        </p:spPr>
        <p:txBody>
          <a:bodyPr>
            <a:normAutofit/>
          </a:bodyPr>
          <a:lstStyle/>
          <a:p>
            <a:r>
              <a:rPr lang="en-US" sz="1800" dirty="0" smtClean="0"/>
              <a:t>Now in networking settings you need to configure </a:t>
            </a:r>
            <a:r>
              <a:rPr lang="en-US" sz="1800" dirty="0" err="1" smtClean="0"/>
              <a:t>vpc</a:t>
            </a:r>
            <a:r>
              <a:rPr lang="en-US" sz="1800" dirty="0" smtClean="0"/>
              <a:t>, and subnets.</a:t>
            </a:r>
          </a:p>
          <a:p>
            <a:r>
              <a:rPr lang="en-US" sz="1800" dirty="0" smtClean="0"/>
              <a:t>Click on </a:t>
            </a:r>
            <a:r>
              <a:rPr lang="en-US" sz="1800" b="1" dirty="0" smtClean="0">
                <a:solidFill>
                  <a:srgbClr val="FF0000"/>
                </a:solidFill>
              </a:rPr>
              <a:t>Edit</a:t>
            </a:r>
            <a:r>
              <a:rPr lang="en-US" sz="1800" dirty="0" smtClean="0"/>
              <a:t> option. </a:t>
            </a:r>
            <a:endParaRPr lang="en-US" sz="1800" dirty="0"/>
          </a:p>
        </p:txBody>
      </p:sp>
      <p:pic>
        <p:nvPicPr>
          <p:cNvPr id="18434" name="Picture 2"/>
          <p:cNvPicPr>
            <a:picLocks noChangeAspect="1" noChangeArrowheads="1"/>
          </p:cNvPicPr>
          <p:nvPr/>
        </p:nvPicPr>
        <p:blipFill>
          <a:blip r:embed="rId2"/>
          <a:srcRect/>
          <a:stretch>
            <a:fillRect/>
          </a:stretch>
        </p:blipFill>
        <p:spPr bwMode="auto">
          <a:xfrm>
            <a:off x="1828800" y="1371600"/>
            <a:ext cx="5738813" cy="5113422"/>
          </a:xfrm>
          <a:prstGeom prst="rect">
            <a:avLst/>
          </a:prstGeom>
          <a:noFill/>
          <a:ln w="9525">
            <a:noFill/>
            <a:miter lim="800000"/>
            <a:headEnd/>
            <a:tailEnd/>
          </a:ln>
          <a:effectLst/>
        </p:spPr>
      </p:pic>
      <p:sp>
        <p:nvSpPr>
          <p:cNvPr id="5" name="Rectangle 4"/>
          <p:cNvSpPr/>
          <p:nvPr/>
        </p:nvSpPr>
        <p:spPr>
          <a:xfrm>
            <a:off x="6324600" y="1371600"/>
            <a:ext cx="8382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ctr"/>
            <a:r>
              <a:rPr lang="en-US" b="1" u="sng" dirty="0" smtClean="0"/>
              <a:t>1. Introduction.</a:t>
            </a:r>
            <a:endParaRPr lang="en-US" b="1" u="sng" dirty="0"/>
          </a:p>
        </p:txBody>
      </p:sp>
      <p:sp>
        <p:nvSpPr>
          <p:cNvPr id="3" name="Content Placeholder 2"/>
          <p:cNvSpPr>
            <a:spLocks noGrp="1"/>
          </p:cNvSpPr>
          <p:nvPr>
            <p:ph sz="quarter" idx="1"/>
          </p:nvPr>
        </p:nvSpPr>
        <p:spPr>
          <a:xfrm>
            <a:off x="304800" y="1447800"/>
            <a:ext cx="8534400" cy="4572000"/>
          </a:xfrm>
        </p:spPr>
        <p:txBody>
          <a:bodyPr>
            <a:normAutofit/>
          </a:bodyPr>
          <a:lstStyle/>
          <a:p>
            <a:pPr fontAlgn="base"/>
            <a:r>
              <a:rPr lang="en-US" sz="1800" dirty="0" smtClean="0"/>
              <a:t>Amazon VPC or </a:t>
            </a:r>
            <a:r>
              <a:rPr lang="en-US" sz="1800" b="1" dirty="0" smtClean="0"/>
              <a:t>Amazon Virtual Private Cloud </a:t>
            </a:r>
            <a:r>
              <a:rPr lang="en-US" sz="1800" dirty="0" smtClean="0"/>
              <a:t>is a service that allows its users to launch their virtual machines in a protected as well as isolated virtual environment defined by them. You have complete control over your VPC, from creation to customization and even deletion. It’s applicable to organizations where the data is scattered and needs to be managed well. In other words, VPC enables us to select the virtual address of our private cloud and we can also define all the sub-constituents of the VPC like subnet, subnet mask, availability zone, etc on our own. </a:t>
            </a:r>
          </a:p>
          <a:p>
            <a:pPr fontAlgn="base"/>
            <a:endParaRPr lang="en-US" sz="1800" dirty="0" smtClean="0"/>
          </a:p>
          <a:p>
            <a:pPr fontAlgn="base"/>
            <a:r>
              <a:rPr lang="en-US" sz="1800" dirty="0" smtClean="0"/>
              <a:t>We can place the necessary resources and manage access to those resources in the VPC, a private area of Amazon that we control.</a:t>
            </a:r>
          </a:p>
          <a:p>
            <a:pPr fontAlgn="base"/>
            <a:endParaRPr lang="en-US" sz="1800" dirty="0" smtClean="0"/>
          </a:p>
          <a:p>
            <a:pPr fontAlgn="base"/>
            <a:r>
              <a:rPr lang="en-US" sz="1800" dirty="0" smtClean="0"/>
              <a:t>A default “VPC” will be generated when we register an </a:t>
            </a:r>
            <a:r>
              <a:rPr lang="en-US" sz="1800" u="sng" dirty="0" smtClean="0">
                <a:hlinkClick r:id="rId2"/>
              </a:rPr>
              <a:t>AWS account</a:t>
            </a:r>
            <a:r>
              <a:rPr lang="en-US" sz="1800" dirty="0" smtClean="0"/>
              <a:t>, allowing us to manage the virtual networking environment, the </a:t>
            </a:r>
            <a:r>
              <a:rPr lang="en-US" sz="1800" u="sng" dirty="0" smtClean="0">
                <a:hlinkClick r:id="rId3"/>
              </a:rPr>
              <a:t>IP address</a:t>
            </a:r>
            <a:r>
              <a:rPr lang="en-US" sz="1800" dirty="0" smtClean="0"/>
              <a:t>, the construction of subnets, route tables, and gateways.</a:t>
            </a:r>
          </a:p>
          <a:p>
            <a:endParaRPr lang="en-US"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457200"/>
            <a:ext cx="7772400" cy="4572000"/>
          </a:xfrm>
        </p:spPr>
        <p:txBody>
          <a:bodyPr>
            <a:normAutofit/>
          </a:bodyPr>
          <a:lstStyle/>
          <a:p>
            <a:r>
              <a:rPr lang="en-US" sz="1800" dirty="0" smtClean="0"/>
              <a:t>Select the </a:t>
            </a:r>
            <a:r>
              <a:rPr lang="en-US" sz="1800" dirty="0" err="1" smtClean="0"/>
              <a:t>vpc</a:t>
            </a:r>
            <a:r>
              <a:rPr lang="en-US" sz="1800" dirty="0" smtClean="0"/>
              <a:t> that we have created “</a:t>
            </a:r>
            <a:r>
              <a:rPr lang="en-US" sz="1800" dirty="0" err="1" smtClean="0"/>
              <a:t>my_vpc</a:t>
            </a:r>
            <a:r>
              <a:rPr lang="en-US" sz="1800" dirty="0" smtClean="0"/>
              <a:t>”.</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Select Public subnet that we have attached to our </a:t>
            </a:r>
            <a:r>
              <a:rPr lang="en-US" sz="1800" dirty="0" err="1" smtClean="0"/>
              <a:t>vpc</a:t>
            </a:r>
            <a:r>
              <a:rPr lang="en-US" sz="1800" dirty="0" smtClean="0"/>
              <a:t>.</a:t>
            </a:r>
          </a:p>
        </p:txBody>
      </p:sp>
      <p:pic>
        <p:nvPicPr>
          <p:cNvPr id="19458" name="Picture 2"/>
          <p:cNvPicPr>
            <a:picLocks noChangeAspect="1" noChangeArrowheads="1"/>
          </p:cNvPicPr>
          <p:nvPr/>
        </p:nvPicPr>
        <p:blipFill>
          <a:blip r:embed="rId2"/>
          <a:srcRect/>
          <a:stretch>
            <a:fillRect/>
          </a:stretch>
        </p:blipFill>
        <p:spPr bwMode="auto">
          <a:xfrm>
            <a:off x="1524000" y="838200"/>
            <a:ext cx="5029199" cy="2549633"/>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1676400" y="4038600"/>
            <a:ext cx="5029200" cy="259648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04800"/>
            <a:ext cx="8382000" cy="4572000"/>
          </a:xfrm>
        </p:spPr>
        <p:txBody>
          <a:bodyPr>
            <a:normAutofit/>
          </a:bodyPr>
          <a:lstStyle/>
          <a:p>
            <a:r>
              <a:rPr lang="en-US" sz="1800" dirty="0" smtClean="0"/>
              <a:t>As we are creating the public ec2-instance, so enable Auto-assign public </a:t>
            </a:r>
            <a:r>
              <a:rPr lang="en-US" sz="1800" dirty="0" err="1" smtClean="0"/>
              <a:t>ip</a:t>
            </a:r>
            <a:r>
              <a:rPr lang="en-US" sz="1800" dirty="0" smtClean="0"/>
              <a:t>.</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Click on Launch instance.</a:t>
            </a:r>
          </a:p>
          <a:p>
            <a:r>
              <a:rPr lang="en-US" sz="1800" dirty="0" smtClean="0"/>
              <a:t>Your public ec2 instance is created.</a:t>
            </a:r>
          </a:p>
          <a:p>
            <a:r>
              <a:rPr lang="en-US" sz="1800" dirty="0" smtClean="0"/>
              <a:t>Now same way create the private ec2 instance,  and as we are creating the private instance disable the Auto-assign public </a:t>
            </a:r>
            <a:r>
              <a:rPr lang="en-US" sz="1800" dirty="0" err="1" smtClean="0"/>
              <a:t>ip</a:t>
            </a:r>
            <a:r>
              <a:rPr lang="en-US" sz="1800" dirty="0" smtClean="0"/>
              <a:t>.</a:t>
            </a:r>
          </a:p>
          <a:p>
            <a:r>
              <a:rPr lang="en-US" sz="1800" dirty="0" smtClean="0"/>
              <a:t>Successfully we have created ec2 instances.</a:t>
            </a:r>
          </a:p>
        </p:txBody>
      </p:sp>
      <p:pic>
        <p:nvPicPr>
          <p:cNvPr id="20482" name="Picture 2"/>
          <p:cNvPicPr>
            <a:picLocks noChangeAspect="1" noChangeArrowheads="1"/>
          </p:cNvPicPr>
          <p:nvPr/>
        </p:nvPicPr>
        <p:blipFill>
          <a:blip r:embed="rId2"/>
          <a:srcRect t="57055"/>
          <a:stretch>
            <a:fillRect/>
          </a:stretch>
        </p:blipFill>
        <p:spPr bwMode="auto">
          <a:xfrm>
            <a:off x="990600" y="762000"/>
            <a:ext cx="6992937" cy="2319338"/>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1447800" y="4953000"/>
            <a:ext cx="6097587" cy="14478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382000" cy="4800600"/>
          </a:xfrm>
        </p:spPr>
        <p:txBody>
          <a:bodyPr/>
          <a:lstStyle/>
          <a:p>
            <a:r>
              <a:rPr lang="en-US" sz="1800" dirty="0" smtClean="0"/>
              <a:t>This is the summery of the “public_ec2_instance”.</a:t>
            </a:r>
          </a:p>
          <a:p>
            <a:pPr lvl="1"/>
            <a:r>
              <a:rPr lang="en-US" sz="1600" dirty="0" smtClean="0"/>
              <a:t>Public address: </a:t>
            </a:r>
            <a:r>
              <a:rPr lang="en-US" sz="1600" dirty="0" smtClean="0">
                <a:solidFill>
                  <a:srgbClr val="FF0000"/>
                </a:solidFill>
              </a:rPr>
              <a:t>A</a:t>
            </a:r>
            <a:r>
              <a:rPr lang="en-US" sz="1600" b="1" dirty="0" smtClean="0">
                <a:solidFill>
                  <a:srgbClr val="FF0000"/>
                </a:solidFill>
              </a:rPr>
              <a:t>uto-assigned </a:t>
            </a:r>
            <a:r>
              <a:rPr lang="en-US" sz="1600" b="1" dirty="0" err="1" smtClean="0">
                <a:solidFill>
                  <a:srgbClr val="FF0000"/>
                </a:solidFill>
              </a:rPr>
              <a:t>ip</a:t>
            </a:r>
            <a:r>
              <a:rPr lang="en-US" sz="1600" b="1" dirty="0" smtClean="0">
                <a:solidFill>
                  <a:srgbClr val="FF0000"/>
                </a:solidFill>
              </a:rPr>
              <a:t> address </a:t>
            </a:r>
            <a:r>
              <a:rPr lang="en-US" sz="1600" dirty="0" smtClean="0"/>
              <a:t>( you can see that Auto-assigned </a:t>
            </a:r>
            <a:r>
              <a:rPr lang="en-US" sz="1600" dirty="0" err="1" smtClean="0"/>
              <a:t>ip</a:t>
            </a:r>
            <a:r>
              <a:rPr lang="en-US" sz="1600" dirty="0" smtClean="0"/>
              <a:t> address and public </a:t>
            </a:r>
            <a:r>
              <a:rPr lang="en-US" sz="1600" dirty="0" err="1" smtClean="0"/>
              <a:t>ip</a:t>
            </a:r>
            <a:r>
              <a:rPr lang="en-US" sz="1600" dirty="0" smtClean="0"/>
              <a:t> address are same).</a:t>
            </a:r>
          </a:p>
          <a:p>
            <a:pPr lvl="1"/>
            <a:r>
              <a:rPr lang="en-US" sz="1600" dirty="0" smtClean="0"/>
              <a:t>VPC -&gt; </a:t>
            </a:r>
            <a:r>
              <a:rPr lang="en-US" sz="1600" b="1" dirty="0" err="1" smtClean="0">
                <a:solidFill>
                  <a:srgbClr val="00B050"/>
                </a:solidFill>
              </a:rPr>
              <a:t>my_vpc</a:t>
            </a:r>
            <a:r>
              <a:rPr lang="en-US" sz="1600" dirty="0" smtClean="0"/>
              <a:t>.</a:t>
            </a:r>
          </a:p>
          <a:p>
            <a:pPr lvl="1"/>
            <a:r>
              <a:rPr lang="en-US" sz="1600" dirty="0" smtClean="0"/>
              <a:t>Subnet -&gt; </a:t>
            </a:r>
            <a:r>
              <a:rPr lang="en-US" sz="1600" b="1" dirty="0" err="1" smtClean="0">
                <a:solidFill>
                  <a:srgbClr val="FFC000"/>
                </a:solidFill>
              </a:rPr>
              <a:t>my_public_sn</a:t>
            </a:r>
            <a:r>
              <a:rPr lang="en-US" sz="1600" dirty="0" smtClean="0"/>
              <a:t>.</a:t>
            </a:r>
          </a:p>
          <a:p>
            <a:pPr lvl="1"/>
            <a:endParaRPr lang="en-US" sz="1600" dirty="0" smtClean="0"/>
          </a:p>
          <a:p>
            <a:pPr>
              <a:buNone/>
            </a:pPr>
            <a:endParaRPr lang="en-US" sz="1800" dirty="0"/>
          </a:p>
        </p:txBody>
      </p:sp>
      <p:pic>
        <p:nvPicPr>
          <p:cNvPr id="21506" name="Picture 2"/>
          <p:cNvPicPr>
            <a:picLocks noChangeAspect="1" noChangeArrowheads="1"/>
          </p:cNvPicPr>
          <p:nvPr/>
        </p:nvPicPr>
        <p:blipFill>
          <a:blip r:embed="rId2"/>
          <a:srcRect/>
          <a:stretch>
            <a:fillRect/>
          </a:stretch>
        </p:blipFill>
        <p:spPr bwMode="auto">
          <a:xfrm>
            <a:off x="609600" y="2133600"/>
            <a:ext cx="7997825" cy="4343400"/>
          </a:xfrm>
          <a:prstGeom prst="rect">
            <a:avLst/>
          </a:prstGeom>
          <a:noFill/>
          <a:ln w="9525">
            <a:noFill/>
            <a:miter lim="800000"/>
            <a:headEnd/>
            <a:tailEnd/>
          </a:ln>
          <a:effectLst/>
        </p:spPr>
      </p:pic>
      <p:sp>
        <p:nvSpPr>
          <p:cNvPr id="5" name="Rectangle 4"/>
          <p:cNvSpPr/>
          <p:nvPr/>
        </p:nvSpPr>
        <p:spPr>
          <a:xfrm>
            <a:off x="3276600" y="2743200"/>
            <a:ext cx="16764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4724400"/>
            <a:ext cx="1676400" cy="609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76600" y="4648200"/>
            <a:ext cx="1981200" cy="6096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24200" y="5486400"/>
            <a:ext cx="2362200" cy="6096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7772400" cy="4572000"/>
          </a:xfrm>
        </p:spPr>
        <p:txBody>
          <a:bodyPr>
            <a:normAutofit/>
          </a:bodyPr>
          <a:lstStyle/>
          <a:p>
            <a:r>
              <a:rPr lang="en-US" sz="1800" dirty="0" smtClean="0"/>
              <a:t>This is the summery of the “private_ec2_instance”.</a:t>
            </a:r>
          </a:p>
          <a:p>
            <a:pPr lvl="1"/>
            <a:r>
              <a:rPr lang="en-US" sz="1600" dirty="0" smtClean="0"/>
              <a:t>As we have disabled the public </a:t>
            </a:r>
            <a:r>
              <a:rPr lang="en-US" sz="1600" dirty="0" err="1" smtClean="0"/>
              <a:t>ip</a:t>
            </a:r>
            <a:r>
              <a:rPr lang="en-US" sz="1600" dirty="0" smtClean="0"/>
              <a:t>, so </a:t>
            </a:r>
            <a:r>
              <a:rPr lang="en-US" sz="1600" b="1" dirty="0" smtClean="0">
                <a:solidFill>
                  <a:srgbClr val="FF0000"/>
                </a:solidFill>
              </a:rPr>
              <a:t>public </a:t>
            </a:r>
            <a:r>
              <a:rPr lang="en-US" sz="1600" b="1" dirty="0" err="1" smtClean="0">
                <a:solidFill>
                  <a:srgbClr val="FF0000"/>
                </a:solidFill>
              </a:rPr>
              <a:t>ip</a:t>
            </a:r>
            <a:r>
              <a:rPr lang="en-US" sz="1600" b="1" dirty="0" smtClean="0">
                <a:solidFill>
                  <a:srgbClr val="FF0000"/>
                </a:solidFill>
              </a:rPr>
              <a:t> </a:t>
            </a:r>
            <a:r>
              <a:rPr lang="en-US" sz="1600" dirty="0" smtClean="0"/>
              <a:t>is not assigned to this instance.</a:t>
            </a:r>
          </a:p>
          <a:p>
            <a:pPr lvl="1"/>
            <a:r>
              <a:rPr lang="en-US" sz="1600" dirty="0" smtClean="0"/>
              <a:t>VPC -&gt; </a:t>
            </a:r>
            <a:r>
              <a:rPr lang="en-US" sz="1600" b="1" dirty="0" err="1" smtClean="0">
                <a:solidFill>
                  <a:srgbClr val="00B050"/>
                </a:solidFill>
              </a:rPr>
              <a:t>my_vpc</a:t>
            </a:r>
            <a:r>
              <a:rPr lang="en-US" sz="1600" dirty="0" smtClean="0"/>
              <a:t>.</a:t>
            </a:r>
          </a:p>
          <a:p>
            <a:pPr lvl="1"/>
            <a:r>
              <a:rPr lang="en-US" sz="1600" dirty="0" smtClean="0"/>
              <a:t>Subnet -&gt; </a:t>
            </a:r>
            <a:r>
              <a:rPr lang="en-US" sz="1600" b="1" dirty="0" err="1" smtClean="0">
                <a:solidFill>
                  <a:srgbClr val="FFC000"/>
                </a:solidFill>
              </a:rPr>
              <a:t>my_private_sn</a:t>
            </a:r>
            <a:r>
              <a:rPr lang="en-US" sz="1600" dirty="0" smtClean="0"/>
              <a:t>.</a:t>
            </a:r>
          </a:p>
          <a:p>
            <a:pPr lvl="1"/>
            <a:endParaRPr lang="en-US" sz="1600" dirty="0" smtClean="0"/>
          </a:p>
          <a:p>
            <a:pPr lvl="1"/>
            <a:endParaRPr lang="en-US" sz="1600" dirty="0" smtClean="0"/>
          </a:p>
          <a:p>
            <a:pPr>
              <a:buNone/>
            </a:pPr>
            <a:endParaRPr lang="en-US" sz="1800" dirty="0"/>
          </a:p>
        </p:txBody>
      </p:sp>
      <p:pic>
        <p:nvPicPr>
          <p:cNvPr id="22530" name="Picture 2"/>
          <p:cNvPicPr>
            <a:picLocks noChangeAspect="1" noChangeArrowheads="1"/>
          </p:cNvPicPr>
          <p:nvPr/>
        </p:nvPicPr>
        <p:blipFill>
          <a:blip r:embed="rId2"/>
          <a:srcRect/>
          <a:stretch>
            <a:fillRect/>
          </a:stretch>
        </p:blipFill>
        <p:spPr bwMode="auto">
          <a:xfrm>
            <a:off x="457200" y="1524000"/>
            <a:ext cx="8218483" cy="4224338"/>
          </a:xfrm>
          <a:prstGeom prst="rect">
            <a:avLst/>
          </a:prstGeom>
          <a:noFill/>
          <a:ln w="9525">
            <a:noFill/>
            <a:miter lim="800000"/>
            <a:headEnd/>
            <a:tailEnd/>
          </a:ln>
          <a:effectLst/>
        </p:spPr>
      </p:pic>
      <p:sp>
        <p:nvSpPr>
          <p:cNvPr id="5" name="Rectangle 4"/>
          <p:cNvSpPr/>
          <p:nvPr/>
        </p:nvSpPr>
        <p:spPr>
          <a:xfrm>
            <a:off x="3200400" y="2057400"/>
            <a:ext cx="9906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00400" y="3962400"/>
            <a:ext cx="2057400" cy="533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00400" y="4648200"/>
            <a:ext cx="2438400" cy="53340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458200" cy="4572000"/>
          </a:xfrm>
        </p:spPr>
        <p:txBody>
          <a:bodyPr>
            <a:normAutofit/>
          </a:bodyPr>
          <a:lstStyle/>
          <a:p>
            <a:r>
              <a:rPr lang="en-US" sz="1800" dirty="0" smtClean="0"/>
              <a:t>Lets take a scenario where you want to launch the private ec2 machine global.</a:t>
            </a:r>
          </a:p>
          <a:p>
            <a:r>
              <a:rPr lang="en-US" sz="1800" dirty="0" smtClean="0"/>
              <a:t>Public ec2 instance can access the private ec2  instance as they are in the same local network </a:t>
            </a:r>
            <a:r>
              <a:rPr lang="en-US" sz="1800" dirty="0" err="1" smtClean="0"/>
              <a:t>vpc</a:t>
            </a:r>
            <a:r>
              <a:rPr lang="en-US" sz="1800" dirty="0" smtClean="0"/>
              <a:t>.</a:t>
            </a:r>
          </a:p>
          <a:p>
            <a:r>
              <a:rPr lang="en-US" sz="1800" dirty="0" smtClean="0"/>
              <a:t>So to launch the private ec2 instance you need to launch the public ec2 instance in the putty, after your in the public ec2 terminal you need to launch the private ec2 instance.</a:t>
            </a:r>
          </a:p>
          <a:p>
            <a:r>
              <a:rPr lang="en-US" sz="1800" dirty="0" smtClean="0"/>
              <a:t>Lets launch the public ec2 instance with the public </a:t>
            </a:r>
            <a:r>
              <a:rPr lang="en-US" sz="1800" dirty="0" err="1" smtClean="0"/>
              <a:t>ip</a:t>
            </a:r>
            <a:r>
              <a:rPr lang="en-US" sz="1800" dirty="0" smtClean="0"/>
              <a:t> address.</a:t>
            </a:r>
          </a:p>
          <a:p>
            <a:r>
              <a:rPr lang="en-US" sz="1800" dirty="0" smtClean="0"/>
              <a:t>This is our public ec2 instance.</a:t>
            </a:r>
            <a:endParaRPr lang="en-US" sz="1800" dirty="0"/>
          </a:p>
        </p:txBody>
      </p:sp>
      <p:pic>
        <p:nvPicPr>
          <p:cNvPr id="23554" name="Picture 2"/>
          <p:cNvPicPr>
            <a:picLocks noChangeAspect="1" noChangeArrowheads="1"/>
          </p:cNvPicPr>
          <p:nvPr/>
        </p:nvPicPr>
        <p:blipFill>
          <a:blip r:embed="rId2"/>
          <a:srcRect/>
          <a:stretch>
            <a:fillRect/>
          </a:stretch>
        </p:blipFill>
        <p:spPr bwMode="auto">
          <a:xfrm>
            <a:off x="1295400" y="2286000"/>
            <a:ext cx="6240463" cy="3911819"/>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228600"/>
            <a:ext cx="8382000" cy="4572000"/>
          </a:xfrm>
        </p:spPr>
        <p:txBody>
          <a:bodyPr>
            <a:normAutofit/>
          </a:bodyPr>
          <a:lstStyle/>
          <a:p>
            <a:r>
              <a:rPr lang="en-US" sz="1800" dirty="0" smtClean="0"/>
              <a:t>Now lets launch the private ec2 instance.</a:t>
            </a:r>
          </a:p>
          <a:p>
            <a:r>
              <a:rPr lang="en-US" sz="1800" dirty="0" smtClean="0"/>
              <a:t>To launch any instance you need following parameters.</a:t>
            </a:r>
          </a:p>
          <a:p>
            <a:pPr lvl="1"/>
            <a:r>
              <a:rPr lang="en-US" sz="1800" dirty="0" err="1" smtClean="0"/>
              <a:t>Ip</a:t>
            </a:r>
            <a:r>
              <a:rPr lang="en-US" sz="1800" dirty="0" smtClean="0"/>
              <a:t> address -&gt;public or private.</a:t>
            </a:r>
          </a:p>
          <a:p>
            <a:pPr lvl="1"/>
            <a:r>
              <a:rPr lang="en-US" sz="1800" dirty="0" smtClean="0"/>
              <a:t>Key pair &gt; windows to </a:t>
            </a:r>
            <a:r>
              <a:rPr lang="en-US" sz="1800" dirty="0" err="1" smtClean="0"/>
              <a:t>linux</a:t>
            </a:r>
            <a:r>
              <a:rPr lang="en-US" sz="1800" dirty="0" smtClean="0"/>
              <a:t> (.”</a:t>
            </a:r>
            <a:r>
              <a:rPr lang="en-US" sz="1800" dirty="0" err="1" smtClean="0"/>
              <a:t>ppk</a:t>
            </a:r>
            <a:r>
              <a:rPr lang="en-US" sz="1800" dirty="0" smtClean="0"/>
              <a:t>”),  </a:t>
            </a:r>
            <a:r>
              <a:rPr lang="en-US" sz="1800" dirty="0" err="1" smtClean="0"/>
              <a:t>linux</a:t>
            </a:r>
            <a:r>
              <a:rPr lang="en-US" sz="1800" dirty="0" smtClean="0"/>
              <a:t> to </a:t>
            </a:r>
            <a:r>
              <a:rPr lang="en-US" sz="1800" dirty="0" err="1" smtClean="0"/>
              <a:t>linux</a:t>
            </a:r>
            <a:r>
              <a:rPr lang="en-US" sz="1800" dirty="0" smtClean="0"/>
              <a:t> (“.</a:t>
            </a:r>
            <a:r>
              <a:rPr lang="en-US" sz="1800" dirty="0" err="1" smtClean="0"/>
              <a:t>pem</a:t>
            </a:r>
            <a:r>
              <a:rPr lang="en-US" sz="1800" dirty="0" smtClean="0"/>
              <a:t>”)</a:t>
            </a:r>
          </a:p>
          <a:p>
            <a:r>
              <a:rPr lang="en-US" sz="2000" dirty="0" smtClean="0"/>
              <a:t>As we are lunching the private </a:t>
            </a:r>
            <a:r>
              <a:rPr lang="en-US" sz="2000" dirty="0" err="1" smtClean="0"/>
              <a:t>linux</a:t>
            </a:r>
            <a:r>
              <a:rPr lang="en-US" sz="2000" dirty="0" smtClean="0"/>
              <a:t>  in public </a:t>
            </a:r>
            <a:r>
              <a:rPr lang="en-US" sz="2000" dirty="0" err="1" smtClean="0"/>
              <a:t>linux</a:t>
            </a:r>
            <a:r>
              <a:rPr lang="en-US" sz="2000" dirty="0" smtClean="0"/>
              <a:t> machine we need to have “.</a:t>
            </a:r>
            <a:r>
              <a:rPr lang="en-US" sz="2000" dirty="0" err="1" smtClean="0"/>
              <a:t>pem</a:t>
            </a:r>
            <a:r>
              <a:rPr lang="en-US" sz="2000" dirty="0" smtClean="0"/>
              <a:t>” file, but we have downloaded  “.</a:t>
            </a:r>
            <a:r>
              <a:rPr lang="en-US" sz="2000" dirty="0" err="1" smtClean="0"/>
              <a:t>ppk</a:t>
            </a:r>
            <a:r>
              <a:rPr lang="en-US" sz="2000" dirty="0" smtClean="0"/>
              <a:t>” file.</a:t>
            </a:r>
          </a:p>
          <a:p>
            <a:r>
              <a:rPr lang="en-US" sz="2000" dirty="0" smtClean="0"/>
              <a:t>To convert from “.</a:t>
            </a:r>
            <a:r>
              <a:rPr lang="en-US" sz="2000" dirty="0" err="1" smtClean="0"/>
              <a:t>ppk</a:t>
            </a:r>
            <a:r>
              <a:rPr lang="en-US" sz="2000" dirty="0" smtClean="0"/>
              <a:t>” to “.</a:t>
            </a:r>
            <a:r>
              <a:rPr lang="en-US" sz="2000" dirty="0" err="1" smtClean="0"/>
              <a:t>pem</a:t>
            </a:r>
            <a:r>
              <a:rPr lang="en-US" sz="2000" dirty="0" smtClean="0"/>
              <a:t>” or vise versa, we use </a:t>
            </a:r>
            <a:r>
              <a:rPr lang="en-US" sz="2000" dirty="0" err="1" smtClean="0"/>
              <a:t>puttygen</a:t>
            </a:r>
            <a:r>
              <a:rPr lang="en-US" sz="2000" dirty="0" smtClean="0"/>
              <a:t>.</a:t>
            </a:r>
          </a:p>
          <a:p>
            <a:r>
              <a:rPr lang="en-US" sz="2000" dirty="0" smtClean="0"/>
              <a:t>Now lets download </a:t>
            </a:r>
            <a:r>
              <a:rPr lang="en-US" sz="2000" dirty="0" err="1" smtClean="0"/>
              <a:t>puttygen</a:t>
            </a:r>
            <a:r>
              <a:rPr lang="en-US" sz="2000" dirty="0" smtClean="0"/>
              <a:t> in the public ec2 instance.</a:t>
            </a:r>
          </a:p>
          <a:p>
            <a:pPr lvl="1"/>
            <a:r>
              <a:rPr lang="en-US" sz="1800" dirty="0" smtClean="0"/>
              <a:t>Go to root “</a:t>
            </a:r>
            <a:r>
              <a:rPr lang="en-US" sz="1800" b="1" dirty="0" err="1" smtClean="0">
                <a:solidFill>
                  <a:srgbClr val="FF0000"/>
                </a:solidFill>
              </a:rPr>
              <a:t>sudo</a:t>
            </a:r>
            <a:r>
              <a:rPr lang="en-US" sz="1800" b="1" dirty="0" smtClean="0">
                <a:solidFill>
                  <a:srgbClr val="FF0000"/>
                </a:solidFill>
              </a:rPr>
              <a:t> </a:t>
            </a:r>
            <a:r>
              <a:rPr lang="en-US" sz="1800" b="1" dirty="0" err="1" smtClean="0">
                <a:solidFill>
                  <a:srgbClr val="FF0000"/>
                </a:solidFill>
              </a:rPr>
              <a:t>su</a:t>
            </a:r>
            <a:r>
              <a:rPr lang="en-US" sz="1800" b="1" dirty="0" smtClean="0">
                <a:solidFill>
                  <a:srgbClr val="FF0000"/>
                </a:solidFill>
              </a:rPr>
              <a:t> –</a:t>
            </a:r>
            <a:r>
              <a:rPr lang="en-US" sz="1800" dirty="0" smtClean="0"/>
              <a:t>”</a:t>
            </a:r>
          </a:p>
          <a:p>
            <a:pPr lvl="1"/>
            <a:r>
              <a:rPr lang="en-US" sz="1800" dirty="0" smtClean="0"/>
              <a:t>Change directory to /etc/</a:t>
            </a:r>
            <a:r>
              <a:rPr lang="en-US" sz="1800" dirty="0" err="1" smtClean="0"/>
              <a:t>yum.repos.d</a:t>
            </a:r>
            <a:r>
              <a:rPr lang="en-US" sz="1800" dirty="0" smtClean="0"/>
              <a:t>/ :   “</a:t>
            </a:r>
            <a:r>
              <a:rPr lang="en-US" sz="1800" b="1" dirty="0" err="1" smtClean="0">
                <a:solidFill>
                  <a:srgbClr val="7030A0"/>
                </a:solidFill>
              </a:rPr>
              <a:t>cd</a:t>
            </a:r>
            <a:r>
              <a:rPr lang="en-US" sz="1800" b="1" dirty="0" smtClean="0">
                <a:solidFill>
                  <a:srgbClr val="7030A0"/>
                </a:solidFill>
              </a:rPr>
              <a:t> /etc/</a:t>
            </a:r>
            <a:r>
              <a:rPr lang="en-US" sz="1800" b="1" dirty="0" err="1" smtClean="0">
                <a:solidFill>
                  <a:srgbClr val="7030A0"/>
                </a:solidFill>
              </a:rPr>
              <a:t>yum.repos.d</a:t>
            </a:r>
            <a:r>
              <a:rPr lang="en-US" sz="1800" b="1" dirty="0" smtClean="0">
                <a:solidFill>
                  <a:srgbClr val="7030A0"/>
                </a:solidFill>
              </a:rPr>
              <a:t>/</a:t>
            </a:r>
            <a:r>
              <a:rPr lang="en-US" sz="1800" dirty="0" smtClean="0"/>
              <a:t>”</a:t>
            </a:r>
          </a:p>
          <a:p>
            <a:pPr lvl="1"/>
            <a:r>
              <a:rPr lang="en-US" sz="1800" dirty="0" smtClean="0"/>
              <a:t>As </a:t>
            </a:r>
            <a:r>
              <a:rPr lang="en-US" sz="1800" dirty="0" err="1" smtClean="0"/>
              <a:t>puttygen</a:t>
            </a:r>
            <a:r>
              <a:rPr lang="en-US" sz="1800" dirty="0" smtClean="0"/>
              <a:t> is a extra package, so to install it we need to install </a:t>
            </a:r>
            <a:r>
              <a:rPr lang="en-US" sz="1800" dirty="0" err="1" smtClean="0"/>
              <a:t>epel</a:t>
            </a:r>
            <a:r>
              <a:rPr lang="en-US" sz="1800" dirty="0" smtClean="0"/>
              <a:t> (Extra Packages for Enterprise Linux). : “</a:t>
            </a:r>
            <a:r>
              <a:rPr lang="en-US" sz="1800" b="1" dirty="0" err="1" smtClean="0">
                <a:solidFill>
                  <a:srgbClr val="00B050"/>
                </a:solidFill>
              </a:rPr>
              <a:t>amazon</a:t>
            </a:r>
            <a:r>
              <a:rPr lang="en-US" sz="1800" b="1" dirty="0" smtClean="0">
                <a:solidFill>
                  <a:srgbClr val="00B050"/>
                </a:solidFill>
              </a:rPr>
              <a:t>-</a:t>
            </a:r>
            <a:r>
              <a:rPr lang="en-US" sz="1800" b="1" dirty="0" err="1" smtClean="0">
                <a:solidFill>
                  <a:srgbClr val="00B050"/>
                </a:solidFill>
              </a:rPr>
              <a:t>linux</a:t>
            </a:r>
            <a:r>
              <a:rPr lang="en-US" sz="1800" b="1" dirty="0" smtClean="0">
                <a:solidFill>
                  <a:srgbClr val="00B050"/>
                </a:solidFill>
              </a:rPr>
              <a:t>-extras install </a:t>
            </a:r>
            <a:r>
              <a:rPr lang="en-US" sz="1800" b="1" dirty="0" err="1" smtClean="0">
                <a:solidFill>
                  <a:srgbClr val="00B050"/>
                </a:solidFill>
              </a:rPr>
              <a:t>epel</a:t>
            </a:r>
            <a:r>
              <a:rPr lang="en-US" sz="1800" dirty="0" smtClean="0"/>
              <a:t>”</a:t>
            </a:r>
          </a:p>
          <a:p>
            <a:pPr lvl="1"/>
            <a:endParaRPr lang="en-US" sz="1800" dirty="0" smtClean="0"/>
          </a:p>
          <a:p>
            <a:pPr lvl="1"/>
            <a:endParaRPr lang="en-US" sz="1800" dirty="0" smtClean="0"/>
          </a:p>
        </p:txBody>
      </p:sp>
      <p:pic>
        <p:nvPicPr>
          <p:cNvPr id="24578" name="Picture 2"/>
          <p:cNvPicPr>
            <a:picLocks noChangeAspect="1" noChangeArrowheads="1"/>
          </p:cNvPicPr>
          <p:nvPr/>
        </p:nvPicPr>
        <p:blipFill>
          <a:blip r:embed="rId2"/>
          <a:srcRect/>
          <a:stretch>
            <a:fillRect/>
          </a:stretch>
        </p:blipFill>
        <p:spPr bwMode="auto">
          <a:xfrm>
            <a:off x="304800" y="4495800"/>
            <a:ext cx="8534400" cy="1905000"/>
          </a:xfrm>
          <a:prstGeom prst="rect">
            <a:avLst/>
          </a:prstGeom>
          <a:noFill/>
          <a:ln w="9525">
            <a:noFill/>
            <a:miter lim="800000"/>
            <a:headEnd/>
            <a:tailEnd/>
          </a:ln>
          <a:effectLst/>
        </p:spPr>
      </p:pic>
      <p:cxnSp>
        <p:nvCxnSpPr>
          <p:cNvPr id="6" name="Straight Connector 5"/>
          <p:cNvCxnSpPr/>
          <p:nvPr/>
        </p:nvCxnSpPr>
        <p:spPr>
          <a:xfrm>
            <a:off x="3429000" y="4724400"/>
            <a:ext cx="6858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657600" y="5257800"/>
            <a:ext cx="19812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62400" y="6019800"/>
            <a:ext cx="3276600"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7772400" cy="4800600"/>
          </a:xfrm>
        </p:spPr>
        <p:txBody>
          <a:bodyPr>
            <a:noAutofit/>
          </a:bodyPr>
          <a:lstStyle/>
          <a:p>
            <a:r>
              <a:rPr lang="en-US" sz="1800" dirty="0" smtClean="0"/>
              <a:t>Now install putty: “</a:t>
            </a:r>
            <a:r>
              <a:rPr lang="en-US" sz="1800" b="1" dirty="0" smtClean="0">
                <a:solidFill>
                  <a:srgbClr val="0070C0"/>
                </a:solidFill>
              </a:rPr>
              <a:t>yum install putty –y”.</a:t>
            </a:r>
          </a:p>
          <a:p>
            <a:endParaRPr lang="en-US" sz="1800" b="1" dirty="0" smtClean="0">
              <a:solidFill>
                <a:srgbClr val="0070C0"/>
              </a:solidFill>
            </a:endParaRPr>
          </a:p>
          <a:p>
            <a:endParaRPr lang="en-US" sz="1800" b="1" dirty="0" smtClean="0">
              <a:solidFill>
                <a:srgbClr val="0070C0"/>
              </a:solidFill>
            </a:endParaRPr>
          </a:p>
          <a:p>
            <a:endParaRPr lang="en-US" sz="1800" b="1" dirty="0" smtClean="0">
              <a:solidFill>
                <a:srgbClr val="0070C0"/>
              </a:solidFill>
            </a:endParaRPr>
          </a:p>
          <a:p>
            <a:endParaRPr lang="en-US" sz="1800" b="1" dirty="0" smtClean="0">
              <a:solidFill>
                <a:srgbClr val="0070C0"/>
              </a:solidFill>
            </a:endParaRPr>
          </a:p>
          <a:p>
            <a:endParaRPr lang="en-US" sz="1800" b="1" dirty="0" smtClean="0">
              <a:solidFill>
                <a:srgbClr val="0070C0"/>
              </a:solidFill>
            </a:endParaRPr>
          </a:p>
          <a:p>
            <a:endParaRPr lang="en-US" sz="1800" b="1" dirty="0" smtClean="0">
              <a:solidFill>
                <a:srgbClr val="0070C0"/>
              </a:solidFill>
            </a:endParaRPr>
          </a:p>
          <a:p>
            <a:endParaRPr lang="en-US" sz="1800" b="1" dirty="0" smtClean="0">
              <a:solidFill>
                <a:srgbClr val="0070C0"/>
              </a:solidFill>
            </a:endParaRPr>
          </a:p>
          <a:p>
            <a:endParaRPr lang="en-US" sz="1800" b="1" dirty="0" smtClean="0">
              <a:solidFill>
                <a:srgbClr val="0070C0"/>
              </a:solidFill>
            </a:endParaRPr>
          </a:p>
          <a:p>
            <a:pPr>
              <a:buNone/>
            </a:pPr>
            <a:endParaRPr lang="en-US" sz="1800" b="1" dirty="0" smtClean="0">
              <a:solidFill>
                <a:srgbClr val="0070C0"/>
              </a:solidFill>
            </a:endParaRPr>
          </a:p>
          <a:p>
            <a:r>
              <a:rPr lang="en-US" sz="1800" dirty="0" smtClean="0"/>
              <a:t>Now create a file with your vi editor, copy </a:t>
            </a:r>
            <a:r>
              <a:rPr lang="en-US" sz="1800" dirty="0" err="1" smtClean="0"/>
              <a:t>ppk</a:t>
            </a:r>
            <a:r>
              <a:rPr lang="en-US" sz="1800" dirty="0" smtClean="0"/>
              <a:t> file content, and paste the content in vi editor.</a:t>
            </a:r>
          </a:p>
          <a:p>
            <a:r>
              <a:rPr lang="en-US" sz="1800" dirty="0" smtClean="0"/>
              <a:t>Now to convert .</a:t>
            </a:r>
            <a:r>
              <a:rPr lang="en-US" sz="1800" dirty="0" err="1" smtClean="0"/>
              <a:t>ppk</a:t>
            </a:r>
            <a:r>
              <a:rPr lang="en-US" sz="1800" dirty="0" smtClean="0"/>
              <a:t> to .</a:t>
            </a:r>
            <a:r>
              <a:rPr lang="en-US" sz="1800" dirty="0" err="1" smtClean="0"/>
              <a:t>pem</a:t>
            </a:r>
            <a:r>
              <a:rPr lang="en-US" sz="1800" dirty="0" smtClean="0"/>
              <a:t> file run below command.</a:t>
            </a:r>
          </a:p>
          <a:p>
            <a:pPr lvl="1"/>
            <a:r>
              <a:rPr lang="en-US" sz="1800" dirty="0" smtClean="0"/>
              <a:t>“</a:t>
            </a:r>
            <a:r>
              <a:rPr lang="en-US" sz="1800" b="1" dirty="0" err="1" smtClean="0">
                <a:solidFill>
                  <a:srgbClr val="FF0000"/>
                </a:solidFill>
              </a:rPr>
              <a:t>puttygen</a:t>
            </a:r>
            <a:r>
              <a:rPr lang="en-US" sz="1800" b="1" dirty="0" smtClean="0">
                <a:solidFill>
                  <a:srgbClr val="FF0000"/>
                </a:solidFill>
              </a:rPr>
              <a:t> file_name.ppk –O private-</a:t>
            </a:r>
            <a:r>
              <a:rPr lang="en-US" sz="1800" b="1" dirty="0" err="1" smtClean="0">
                <a:solidFill>
                  <a:srgbClr val="FF0000"/>
                </a:solidFill>
              </a:rPr>
              <a:t>openssh</a:t>
            </a:r>
            <a:r>
              <a:rPr lang="en-US" sz="1800" b="1" dirty="0" smtClean="0">
                <a:solidFill>
                  <a:srgbClr val="FF0000"/>
                </a:solidFill>
              </a:rPr>
              <a:t> –o file_name.pem</a:t>
            </a:r>
            <a:r>
              <a:rPr lang="en-US" sz="1800" dirty="0" smtClean="0"/>
              <a:t>”</a:t>
            </a:r>
          </a:p>
          <a:p>
            <a:endParaRPr lang="en-US" sz="1800" b="1" dirty="0">
              <a:solidFill>
                <a:srgbClr val="0070C0"/>
              </a:solidFill>
            </a:endParaRPr>
          </a:p>
        </p:txBody>
      </p:sp>
      <p:pic>
        <p:nvPicPr>
          <p:cNvPr id="25602" name="Picture 2"/>
          <p:cNvPicPr>
            <a:picLocks noChangeAspect="1" noChangeArrowheads="1"/>
          </p:cNvPicPr>
          <p:nvPr/>
        </p:nvPicPr>
        <p:blipFill>
          <a:blip r:embed="rId2"/>
          <a:srcRect/>
          <a:stretch>
            <a:fillRect/>
          </a:stretch>
        </p:blipFill>
        <p:spPr bwMode="auto">
          <a:xfrm>
            <a:off x="609600" y="914400"/>
            <a:ext cx="7381587" cy="2895600"/>
          </a:xfrm>
          <a:prstGeom prst="rect">
            <a:avLst/>
          </a:prstGeom>
          <a:noFill/>
          <a:ln w="9525">
            <a:noFill/>
            <a:miter lim="800000"/>
            <a:headEnd/>
            <a:tailEnd/>
          </a:ln>
          <a:effectLst/>
        </p:spPr>
      </p:pic>
      <p:cxnSp>
        <p:nvCxnSpPr>
          <p:cNvPr id="6" name="Straight Connector 5"/>
          <p:cNvCxnSpPr/>
          <p:nvPr/>
        </p:nvCxnSpPr>
        <p:spPr>
          <a:xfrm>
            <a:off x="3886200" y="1219200"/>
            <a:ext cx="1981200" cy="1588"/>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pic>
        <p:nvPicPr>
          <p:cNvPr id="25603" name="Picture 3"/>
          <p:cNvPicPr>
            <a:picLocks noChangeAspect="1" noChangeArrowheads="1"/>
          </p:cNvPicPr>
          <p:nvPr/>
        </p:nvPicPr>
        <p:blipFill>
          <a:blip r:embed="rId3"/>
          <a:srcRect/>
          <a:stretch>
            <a:fillRect/>
          </a:stretch>
        </p:blipFill>
        <p:spPr bwMode="auto">
          <a:xfrm>
            <a:off x="685800" y="5181600"/>
            <a:ext cx="7688263" cy="1409700"/>
          </a:xfrm>
          <a:prstGeom prst="rect">
            <a:avLst/>
          </a:prstGeom>
          <a:noFill/>
          <a:ln w="9525">
            <a:noFill/>
            <a:miter lim="800000"/>
            <a:headEnd/>
            <a:tailEnd/>
          </a:ln>
          <a:effectLst/>
        </p:spPr>
      </p:pic>
      <p:cxnSp>
        <p:nvCxnSpPr>
          <p:cNvPr id="9" name="Straight Connector 8"/>
          <p:cNvCxnSpPr/>
          <p:nvPr/>
        </p:nvCxnSpPr>
        <p:spPr>
          <a:xfrm>
            <a:off x="685800" y="5638800"/>
            <a:ext cx="76200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7772400" cy="6096000"/>
          </a:xfrm>
        </p:spPr>
        <p:txBody>
          <a:bodyPr>
            <a:normAutofit/>
          </a:bodyPr>
          <a:lstStyle/>
          <a:p>
            <a:r>
              <a:rPr lang="en-US" sz="1800" dirty="0" smtClean="0"/>
              <a:t>Now to launch the private instance follow the below command. </a:t>
            </a:r>
          </a:p>
          <a:p>
            <a:pPr lvl="1"/>
            <a:r>
              <a:rPr lang="en-US" sz="1800" dirty="0" smtClean="0"/>
              <a:t>“</a:t>
            </a:r>
            <a:r>
              <a:rPr lang="en-US" sz="1800" b="1" dirty="0" err="1" smtClean="0">
                <a:solidFill>
                  <a:srgbClr val="FF0000"/>
                </a:solidFill>
              </a:rPr>
              <a:t>ssh</a:t>
            </a:r>
            <a:r>
              <a:rPr lang="en-US" sz="1800" b="1" dirty="0" smtClean="0">
                <a:solidFill>
                  <a:srgbClr val="FF0000"/>
                </a:solidFill>
              </a:rPr>
              <a:t> –</a:t>
            </a:r>
            <a:r>
              <a:rPr lang="en-US" sz="1800" b="1" dirty="0" err="1" smtClean="0">
                <a:solidFill>
                  <a:srgbClr val="FF0000"/>
                </a:solidFill>
              </a:rPr>
              <a:t>i</a:t>
            </a:r>
            <a:r>
              <a:rPr lang="en-US" sz="1800" b="1" dirty="0" smtClean="0">
                <a:solidFill>
                  <a:srgbClr val="FF0000"/>
                </a:solidFill>
              </a:rPr>
              <a:t> pem_file.pem e2-user@private_address</a:t>
            </a:r>
            <a:r>
              <a:rPr lang="en-US" sz="1800" dirty="0" smtClean="0"/>
              <a:t>”.</a:t>
            </a:r>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buNone/>
            </a:pPr>
            <a:endParaRPr lang="en-US" sz="1800" dirty="0" smtClean="0"/>
          </a:p>
          <a:p>
            <a:pPr lvl="1"/>
            <a:r>
              <a:rPr lang="en-US" sz="1800" dirty="0" smtClean="0"/>
              <a:t>Now we have successfully launched the private ec2 instance publically via  public ec2 instance.</a:t>
            </a:r>
            <a:endParaRPr lang="en-US" sz="1800" dirty="0"/>
          </a:p>
        </p:txBody>
      </p:sp>
      <p:pic>
        <p:nvPicPr>
          <p:cNvPr id="26626" name="Picture 2"/>
          <p:cNvPicPr>
            <a:picLocks noChangeAspect="1" noChangeArrowheads="1"/>
          </p:cNvPicPr>
          <p:nvPr/>
        </p:nvPicPr>
        <p:blipFill>
          <a:blip r:embed="rId2"/>
          <a:srcRect/>
          <a:stretch>
            <a:fillRect/>
          </a:stretch>
        </p:blipFill>
        <p:spPr bwMode="auto">
          <a:xfrm>
            <a:off x="457200" y="1447800"/>
            <a:ext cx="7631113" cy="3162300"/>
          </a:xfrm>
          <a:prstGeom prst="rect">
            <a:avLst/>
          </a:prstGeom>
          <a:noFill/>
          <a:ln w="9525">
            <a:noFill/>
            <a:miter lim="800000"/>
            <a:headEnd/>
            <a:tailEnd/>
          </a:ln>
          <a:effectLst/>
        </p:spPr>
      </p:pic>
      <p:cxnSp>
        <p:nvCxnSpPr>
          <p:cNvPr id="5" name="Straight Connector 4"/>
          <p:cNvCxnSpPr/>
          <p:nvPr/>
        </p:nvCxnSpPr>
        <p:spPr>
          <a:xfrm>
            <a:off x="457200" y="1905000"/>
            <a:ext cx="76200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pPr algn="ctr"/>
            <a:r>
              <a:rPr lang="en-US" b="1" u="sng" dirty="0" smtClean="0"/>
              <a:t>5. Deleting </a:t>
            </a:r>
            <a:r>
              <a:rPr lang="en-US" b="1" u="sng" dirty="0" err="1" smtClean="0"/>
              <a:t>vpc</a:t>
            </a:r>
            <a:r>
              <a:rPr lang="en-US" b="1" u="sng" dirty="0" smtClean="0"/>
              <a:t>.</a:t>
            </a:r>
            <a:endParaRPr lang="en-US" b="1" u="sng" dirty="0"/>
          </a:p>
        </p:txBody>
      </p:sp>
      <p:sp>
        <p:nvSpPr>
          <p:cNvPr id="3" name="Content Placeholder 2"/>
          <p:cNvSpPr>
            <a:spLocks noGrp="1"/>
          </p:cNvSpPr>
          <p:nvPr>
            <p:ph sz="quarter" idx="1"/>
          </p:nvPr>
        </p:nvSpPr>
        <p:spPr>
          <a:xfrm>
            <a:off x="457200" y="914400"/>
            <a:ext cx="7772400" cy="4572000"/>
          </a:xfrm>
        </p:spPr>
        <p:txBody>
          <a:bodyPr>
            <a:normAutofit/>
          </a:bodyPr>
          <a:lstStyle/>
          <a:p>
            <a:r>
              <a:rPr lang="en-US" sz="1800" dirty="0" smtClean="0"/>
              <a:t>Step 1: terminate ec2 instances.</a:t>
            </a:r>
          </a:p>
          <a:p>
            <a:pPr lvl="1"/>
            <a:r>
              <a:rPr lang="en-US" sz="1800" dirty="0" err="1" smtClean="0"/>
              <a:t>Aws</a:t>
            </a:r>
            <a:r>
              <a:rPr lang="en-US" sz="1800" dirty="0" smtClean="0"/>
              <a:t>&gt;ec2&gt;select instances&gt; actions&gt; terminate.</a:t>
            </a:r>
            <a:endParaRPr lang="en-US" sz="1800" dirty="0"/>
          </a:p>
        </p:txBody>
      </p:sp>
      <p:pic>
        <p:nvPicPr>
          <p:cNvPr id="27650" name="Picture 2"/>
          <p:cNvPicPr>
            <a:picLocks noChangeAspect="1" noChangeArrowheads="1"/>
          </p:cNvPicPr>
          <p:nvPr/>
        </p:nvPicPr>
        <p:blipFill>
          <a:blip r:embed="rId2"/>
          <a:srcRect/>
          <a:stretch>
            <a:fillRect/>
          </a:stretch>
        </p:blipFill>
        <p:spPr bwMode="auto">
          <a:xfrm>
            <a:off x="228600" y="1905000"/>
            <a:ext cx="8357328" cy="1981200"/>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a:srcRect/>
          <a:stretch>
            <a:fillRect/>
          </a:stretch>
        </p:blipFill>
        <p:spPr bwMode="auto">
          <a:xfrm>
            <a:off x="304800" y="4267200"/>
            <a:ext cx="8446061" cy="1004574"/>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8153400" cy="4572000"/>
          </a:xfrm>
        </p:spPr>
        <p:txBody>
          <a:bodyPr/>
          <a:lstStyle/>
          <a:p>
            <a:r>
              <a:rPr lang="en-US" dirty="0" smtClean="0"/>
              <a:t>Step 2: delete </a:t>
            </a:r>
            <a:r>
              <a:rPr lang="en-US" dirty="0" err="1" smtClean="0"/>
              <a:t>vpc</a:t>
            </a:r>
            <a:r>
              <a:rPr lang="en-US" dirty="0" smtClean="0"/>
              <a:t> subnets.</a:t>
            </a:r>
          </a:p>
          <a:p>
            <a:pPr lvl="1"/>
            <a:r>
              <a:rPr lang="en-US" dirty="0" err="1" smtClean="0"/>
              <a:t>Vpc</a:t>
            </a:r>
            <a:r>
              <a:rPr lang="en-US" dirty="0" smtClean="0"/>
              <a:t>&gt;</a:t>
            </a:r>
            <a:r>
              <a:rPr lang="en-US" dirty="0" err="1" smtClean="0"/>
              <a:t>subents</a:t>
            </a:r>
            <a:r>
              <a:rPr lang="en-US" dirty="0" smtClean="0"/>
              <a:t>&gt;select subnets&gt;actions&gt;delete subnet.</a:t>
            </a:r>
            <a:endParaRPr lang="en-US" dirty="0"/>
          </a:p>
        </p:txBody>
      </p:sp>
      <p:pic>
        <p:nvPicPr>
          <p:cNvPr id="28674" name="Picture 2"/>
          <p:cNvPicPr>
            <a:picLocks noChangeAspect="1" noChangeArrowheads="1"/>
          </p:cNvPicPr>
          <p:nvPr/>
        </p:nvPicPr>
        <p:blipFill>
          <a:blip r:embed="rId2"/>
          <a:srcRect/>
          <a:stretch>
            <a:fillRect/>
          </a:stretch>
        </p:blipFill>
        <p:spPr bwMode="auto">
          <a:xfrm>
            <a:off x="533400" y="1524000"/>
            <a:ext cx="8100564" cy="2052638"/>
          </a:xfrm>
          <a:prstGeom prst="rect">
            <a:avLst/>
          </a:prstGeom>
          <a:noFill/>
          <a:ln w="9525">
            <a:noFill/>
            <a:miter lim="800000"/>
            <a:headEnd/>
            <a:tailEnd/>
          </a:ln>
          <a:effectLst/>
        </p:spPr>
      </p:pic>
      <p:pic>
        <p:nvPicPr>
          <p:cNvPr id="28675" name="Picture 3"/>
          <p:cNvPicPr>
            <a:picLocks noChangeAspect="1" noChangeArrowheads="1"/>
          </p:cNvPicPr>
          <p:nvPr/>
        </p:nvPicPr>
        <p:blipFill>
          <a:blip r:embed="rId3"/>
          <a:srcRect/>
          <a:stretch>
            <a:fillRect/>
          </a:stretch>
        </p:blipFill>
        <p:spPr bwMode="auto">
          <a:xfrm>
            <a:off x="685800" y="3733800"/>
            <a:ext cx="7772400" cy="2474806"/>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792162"/>
          </a:xfrm>
        </p:spPr>
        <p:txBody>
          <a:bodyPr>
            <a:normAutofit/>
          </a:bodyPr>
          <a:lstStyle/>
          <a:p>
            <a:pPr algn="ctr"/>
            <a:r>
              <a:rPr lang="en-US" sz="3600" b="1" u="sng" dirty="0" smtClean="0"/>
              <a:t>2. Networking Basics.</a:t>
            </a:r>
            <a:endParaRPr lang="en-US" sz="3600" b="1" u="sng" dirty="0"/>
          </a:p>
        </p:txBody>
      </p:sp>
      <p:sp>
        <p:nvSpPr>
          <p:cNvPr id="3" name="Content Placeholder 2"/>
          <p:cNvSpPr>
            <a:spLocks noGrp="1"/>
          </p:cNvSpPr>
          <p:nvPr>
            <p:ph sz="quarter" idx="1"/>
          </p:nvPr>
        </p:nvSpPr>
        <p:spPr>
          <a:xfrm>
            <a:off x="533400" y="1447800"/>
            <a:ext cx="8153400" cy="4572000"/>
          </a:xfrm>
        </p:spPr>
        <p:txBody>
          <a:bodyPr>
            <a:normAutofit/>
          </a:bodyPr>
          <a:lstStyle/>
          <a:p>
            <a:r>
              <a:rPr lang="en-US" sz="1800" dirty="0" smtClean="0"/>
              <a:t>If the system is in the network, system has to be identified and has to be connected to other systems, then every machine or a system should have its own IP address. Let's say here I'm taking a machine IP address as 192.168.1.10 the B machine IP address I'm taking as 192.168.1.20.</a:t>
            </a:r>
          </a:p>
          <a:p>
            <a:r>
              <a:rPr lang="en-US" sz="1800" dirty="0" smtClean="0"/>
              <a:t>Think of like the two systems are in the same data center right, and the two systems are assigned with its own IP address and the two systems are connected with a proper LAN cable, local area network cable and the two systems are able to talk to each other. When more than one system are in the communication then that is called as a </a:t>
            </a:r>
            <a:r>
              <a:rPr lang="en-US" sz="1800" b="1" dirty="0" smtClean="0"/>
              <a:t>Network</a:t>
            </a:r>
            <a:r>
              <a:rPr lang="en-US" sz="1800" dirty="0" smtClean="0"/>
              <a:t>.</a:t>
            </a:r>
            <a:endParaRPr lang="en-US" sz="1800" dirty="0"/>
          </a:p>
        </p:txBody>
      </p:sp>
      <p:pic>
        <p:nvPicPr>
          <p:cNvPr id="4" name="Picture 3"/>
          <p:cNvPicPr/>
          <p:nvPr/>
        </p:nvPicPr>
        <p:blipFill>
          <a:blip r:embed="rId2"/>
          <a:srcRect/>
          <a:stretch>
            <a:fillRect/>
          </a:stretch>
        </p:blipFill>
        <p:spPr bwMode="auto">
          <a:xfrm>
            <a:off x="1371600" y="3810000"/>
            <a:ext cx="6477000"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610600" cy="4572000"/>
          </a:xfrm>
        </p:spPr>
        <p:txBody>
          <a:bodyPr/>
          <a:lstStyle/>
          <a:p>
            <a:r>
              <a:rPr lang="en-US" dirty="0" smtClean="0"/>
              <a:t>Step 3: delete Route Table.</a:t>
            </a:r>
          </a:p>
          <a:p>
            <a:pPr lvl="1"/>
            <a:r>
              <a:rPr lang="en-US" dirty="0" err="1" smtClean="0"/>
              <a:t>Aws</a:t>
            </a:r>
            <a:r>
              <a:rPr lang="en-US" dirty="0" smtClean="0"/>
              <a:t> &gt; </a:t>
            </a:r>
            <a:r>
              <a:rPr lang="en-US" dirty="0" err="1" smtClean="0"/>
              <a:t>vpc</a:t>
            </a:r>
            <a:r>
              <a:rPr lang="en-US" dirty="0" smtClean="0"/>
              <a:t> &gt; </a:t>
            </a:r>
            <a:r>
              <a:rPr lang="en-US" dirty="0" err="1" smtClean="0"/>
              <a:t>routetable</a:t>
            </a:r>
            <a:r>
              <a:rPr lang="en-US" dirty="0" smtClean="0"/>
              <a:t> &gt; select route tables&gt;actions&gt; delete route table.  </a:t>
            </a:r>
          </a:p>
          <a:p>
            <a:endParaRPr lang="en-US" dirty="0"/>
          </a:p>
        </p:txBody>
      </p:sp>
      <p:pic>
        <p:nvPicPr>
          <p:cNvPr id="29698" name="Picture 2"/>
          <p:cNvPicPr>
            <a:picLocks noChangeAspect="1" noChangeArrowheads="1"/>
          </p:cNvPicPr>
          <p:nvPr/>
        </p:nvPicPr>
        <p:blipFill>
          <a:blip r:embed="rId2"/>
          <a:srcRect/>
          <a:stretch>
            <a:fillRect/>
          </a:stretch>
        </p:blipFill>
        <p:spPr bwMode="auto">
          <a:xfrm>
            <a:off x="304799" y="1828800"/>
            <a:ext cx="8523911" cy="1981200"/>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a:srcRect/>
          <a:stretch>
            <a:fillRect/>
          </a:stretch>
        </p:blipFill>
        <p:spPr bwMode="auto">
          <a:xfrm>
            <a:off x="1219200" y="3962400"/>
            <a:ext cx="6635750" cy="2653868"/>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09600" y="304800"/>
            <a:ext cx="7772400" cy="4572000"/>
          </a:xfrm>
        </p:spPr>
        <p:txBody>
          <a:bodyPr>
            <a:normAutofit/>
          </a:bodyPr>
          <a:lstStyle/>
          <a:p>
            <a:r>
              <a:rPr lang="en-US" sz="1800" dirty="0" smtClean="0"/>
              <a:t>Step 4: Detach Internet gateway from VPC.</a:t>
            </a:r>
          </a:p>
          <a:p>
            <a:pPr lvl="1"/>
            <a:r>
              <a:rPr lang="en-US" sz="1800" dirty="0" err="1" smtClean="0"/>
              <a:t>Aws</a:t>
            </a:r>
            <a:r>
              <a:rPr lang="en-US" sz="1800" dirty="0" smtClean="0"/>
              <a:t> &gt; VPC&gt;</a:t>
            </a:r>
            <a:r>
              <a:rPr lang="en-US" sz="1800" dirty="0" err="1" smtClean="0"/>
              <a:t>Interent</a:t>
            </a:r>
            <a:r>
              <a:rPr lang="en-US" sz="1800" dirty="0" smtClean="0"/>
              <a:t> </a:t>
            </a:r>
            <a:r>
              <a:rPr lang="en-US" sz="1800" dirty="0" err="1" smtClean="0"/>
              <a:t>GateWay</a:t>
            </a:r>
            <a:r>
              <a:rPr lang="en-US" sz="1800" dirty="0" smtClean="0"/>
              <a:t> &gt;select your gateway&gt;actions&gt; Detach from VPC.</a:t>
            </a:r>
            <a:endParaRPr lang="en-US" sz="1800" dirty="0"/>
          </a:p>
        </p:txBody>
      </p:sp>
      <p:pic>
        <p:nvPicPr>
          <p:cNvPr id="30722" name="Picture 2"/>
          <p:cNvPicPr>
            <a:picLocks noChangeAspect="1" noChangeArrowheads="1"/>
          </p:cNvPicPr>
          <p:nvPr/>
        </p:nvPicPr>
        <p:blipFill>
          <a:blip r:embed="rId2"/>
          <a:srcRect/>
          <a:stretch>
            <a:fillRect/>
          </a:stretch>
        </p:blipFill>
        <p:spPr bwMode="auto">
          <a:xfrm>
            <a:off x="381000" y="1219200"/>
            <a:ext cx="8077200" cy="1828800"/>
          </a:xfrm>
          <a:prstGeom prst="rect">
            <a:avLst/>
          </a:prstGeom>
          <a:noFill/>
          <a:ln w="9525">
            <a:noFill/>
            <a:miter lim="800000"/>
            <a:headEnd/>
            <a:tailEnd/>
          </a:ln>
          <a:effectLst/>
        </p:spPr>
      </p:pic>
      <p:pic>
        <p:nvPicPr>
          <p:cNvPr id="30723" name="Picture 3"/>
          <p:cNvPicPr>
            <a:picLocks noChangeAspect="1" noChangeArrowheads="1"/>
          </p:cNvPicPr>
          <p:nvPr/>
        </p:nvPicPr>
        <p:blipFill>
          <a:blip r:embed="rId3"/>
          <a:srcRect/>
          <a:stretch>
            <a:fillRect/>
          </a:stretch>
        </p:blipFill>
        <p:spPr bwMode="auto">
          <a:xfrm>
            <a:off x="914400" y="3429000"/>
            <a:ext cx="7135813" cy="2924175"/>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81000"/>
            <a:ext cx="8534400" cy="4572000"/>
          </a:xfrm>
        </p:spPr>
        <p:txBody>
          <a:bodyPr/>
          <a:lstStyle/>
          <a:p>
            <a:r>
              <a:rPr lang="en-US" dirty="0" smtClean="0"/>
              <a:t>Step 5: Delete Internet </a:t>
            </a:r>
            <a:r>
              <a:rPr lang="en-US" dirty="0" err="1" smtClean="0"/>
              <a:t>GateWay</a:t>
            </a:r>
            <a:r>
              <a:rPr lang="en-US" dirty="0" smtClean="0"/>
              <a:t>.</a:t>
            </a:r>
          </a:p>
          <a:p>
            <a:pPr lvl="1"/>
            <a:r>
              <a:rPr lang="en-US" dirty="0" smtClean="0"/>
              <a:t>AWS&gt; </a:t>
            </a:r>
            <a:r>
              <a:rPr lang="en-US" dirty="0" err="1" smtClean="0"/>
              <a:t>vpc</a:t>
            </a:r>
            <a:r>
              <a:rPr lang="en-US" dirty="0" smtClean="0"/>
              <a:t>&gt;internet gateway&gt;select internet gateway&gt; Actions&gt; Delete Internet gateway. </a:t>
            </a:r>
            <a:endParaRPr lang="en-US" dirty="0"/>
          </a:p>
        </p:txBody>
      </p:sp>
      <p:pic>
        <p:nvPicPr>
          <p:cNvPr id="31746" name="Picture 2"/>
          <p:cNvPicPr>
            <a:picLocks noChangeAspect="1" noChangeArrowheads="1"/>
          </p:cNvPicPr>
          <p:nvPr/>
        </p:nvPicPr>
        <p:blipFill>
          <a:blip r:embed="rId2"/>
          <a:srcRect/>
          <a:stretch>
            <a:fillRect/>
          </a:stretch>
        </p:blipFill>
        <p:spPr bwMode="auto">
          <a:xfrm>
            <a:off x="381000" y="1752600"/>
            <a:ext cx="8497638" cy="1905000"/>
          </a:xfrm>
          <a:prstGeom prst="rect">
            <a:avLst/>
          </a:prstGeom>
          <a:noFill/>
          <a:ln w="9525">
            <a:noFill/>
            <a:miter lim="800000"/>
            <a:headEnd/>
            <a:tailEnd/>
          </a:ln>
          <a:effectLst/>
        </p:spPr>
      </p:pic>
      <p:pic>
        <p:nvPicPr>
          <p:cNvPr id="31747" name="Picture 3"/>
          <p:cNvPicPr>
            <a:picLocks noChangeAspect="1" noChangeArrowheads="1"/>
          </p:cNvPicPr>
          <p:nvPr/>
        </p:nvPicPr>
        <p:blipFill>
          <a:blip r:embed="rId3"/>
          <a:srcRect/>
          <a:stretch>
            <a:fillRect/>
          </a:stretch>
        </p:blipFill>
        <p:spPr bwMode="auto">
          <a:xfrm>
            <a:off x="1219200" y="3657600"/>
            <a:ext cx="6019800" cy="2985091"/>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534400" cy="4572000"/>
          </a:xfrm>
        </p:spPr>
        <p:txBody>
          <a:bodyPr/>
          <a:lstStyle/>
          <a:p>
            <a:r>
              <a:rPr lang="en-US" dirty="0" smtClean="0"/>
              <a:t>Step 6: delete VPC.</a:t>
            </a:r>
          </a:p>
          <a:p>
            <a:pPr lvl="1"/>
            <a:r>
              <a:rPr lang="en-US" dirty="0" err="1" smtClean="0"/>
              <a:t>Aws</a:t>
            </a:r>
            <a:r>
              <a:rPr lang="en-US" dirty="0" smtClean="0"/>
              <a:t> &gt; VPC&gt;select VPC&gt;actions&gt; Delete VPC.</a:t>
            </a:r>
            <a:endParaRPr lang="en-US" dirty="0"/>
          </a:p>
        </p:txBody>
      </p:sp>
      <p:pic>
        <p:nvPicPr>
          <p:cNvPr id="32770" name="Picture 2"/>
          <p:cNvPicPr>
            <a:picLocks noChangeAspect="1" noChangeArrowheads="1"/>
          </p:cNvPicPr>
          <p:nvPr/>
        </p:nvPicPr>
        <p:blipFill>
          <a:blip r:embed="rId2"/>
          <a:srcRect/>
          <a:stretch>
            <a:fillRect/>
          </a:stretch>
        </p:blipFill>
        <p:spPr bwMode="auto">
          <a:xfrm>
            <a:off x="304799" y="1295400"/>
            <a:ext cx="8464891" cy="1600200"/>
          </a:xfrm>
          <a:prstGeom prst="rect">
            <a:avLst/>
          </a:prstGeom>
          <a:noFill/>
          <a:ln w="9525">
            <a:noFill/>
            <a:miter lim="800000"/>
            <a:headEnd/>
            <a:tailEnd/>
          </a:ln>
          <a:effectLst/>
        </p:spPr>
      </p:pic>
      <p:pic>
        <p:nvPicPr>
          <p:cNvPr id="32771" name="Picture 3"/>
          <p:cNvPicPr>
            <a:picLocks noChangeAspect="1" noChangeArrowheads="1"/>
          </p:cNvPicPr>
          <p:nvPr/>
        </p:nvPicPr>
        <p:blipFill>
          <a:blip r:embed="rId3"/>
          <a:srcRect/>
          <a:stretch>
            <a:fillRect/>
          </a:stretch>
        </p:blipFill>
        <p:spPr bwMode="auto">
          <a:xfrm>
            <a:off x="1981200" y="2971800"/>
            <a:ext cx="5029200" cy="368108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81000"/>
            <a:ext cx="8382000" cy="6019800"/>
          </a:xfrm>
        </p:spPr>
        <p:txBody>
          <a:bodyPr>
            <a:normAutofit/>
          </a:bodyPr>
          <a:lstStyle/>
          <a:p>
            <a:r>
              <a:rPr lang="en-US" sz="1800" dirty="0" smtClean="0"/>
              <a:t>So, our statement is A and B are two systems which are in network one which are identified with its own IP address same way, let's say in our data center probably you have a another system which is a C you have a another system which is d the C machine wanted to talk to a D machine and definitely the C machine should have its own IP address, the machine should have its own IP address when C and D are able to talk to each other, then definitely I would say that the C and D systems are in the network and let me call this as network two in this particular topology.</a:t>
            </a:r>
          </a:p>
          <a:p>
            <a:endParaRPr lang="en-US" sz="1800" dirty="0" smtClean="0"/>
          </a:p>
          <a:p>
            <a:r>
              <a:rPr lang="en-US" sz="1800" dirty="0" smtClean="0"/>
              <a:t>topology in the sense the way how you are putting the network connectivity and deciding which system should be able to connect to which other systems that SCADE that is the network topology.</a:t>
            </a:r>
          </a:p>
          <a:p>
            <a:endParaRPr lang="en-US" sz="1800" dirty="0" smtClean="0"/>
          </a:p>
          <a:p>
            <a:r>
              <a:rPr lang="en-US" sz="1800" dirty="0" smtClean="0"/>
              <a:t>The machines which are in the different network cannot be communicated with each other by default a and b are in the same network. So A and B can communicate each other C and D are in the same network C and D can we communicate with each other but the we cannot connect to the same machine as both are in the different networks all together.</a:t>
            </a:r>
          </a:p>
          <a:p>
            <a:endParaRPr lang="en-US" sz="1800" dirty="0" smtClean="0"/>
          </a:p>
          <a:p>
            <a:r>
              <a:rPr lang="en-US" sz="1800" dirty="0" smtClean="0"/>
              <a:t>in order to put a network connectivity between these systems, we cannot put a direct cable into each and every server rather we are using the network switch.</a:t>
            </a:r>
            <a:endParaRPr lang="en-US" sz="1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752600" y="228600"/>
            <a:ext cx="5410200" cy="2993571"/>
          </a:xfrm>
          <a:prstGeom prst="rect">
            <a:avLst/>
          </a:prstGeom>
          <a:noFill/>
          <a:ln w="9525">
            <a:noFill/>
            <a:miter lim="800000"/>
            <a:headEnd/>
            <a:tailEnd/>
          </a:ln>
          <a:effectLst/>
        </p:spPr>
      </p:pic>
      <p:sp>
        <p:nvSpPr>
          <p:cNvPr id="7" name="Content Placeholder 2"/>
          <p:cNvSpPr txBox="1">
            <a:spLocks/>
          </p:cNvSpPr>
          <p:nvPr/>
        </p:nvSpPr>
        <p:spPr>
          <a:xfrm>
            <a:off x="381000" y="3200400"/>
            <a:ext cx="7772400"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TCP, UDP Protocol, and port.</a:t>
            </a: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2"/>
          <p:cNvPicPr>
            <a:picLocks noChangeAspect="1" noChangeArrowheads="1"/>
          </p:cNvPicPr>
          <p:nvPr/>
        </p:nvPicPr>
        <p:blipFill>
          <a:blip r:embed="rId3"/>
          <a:srcRect t="183" r="1269" b="3114"/>
          <a:stretch>
            <a:fillRect/>
          </a:stretch>
        </p:blipFill>
        <p:spPr bwMode="auto">
          <a:xfrm>
            <a:off x="2514600" y="3657600"/>
            <a:ext cx="4736008"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rcRect l="1282" t="23771" r="2564" b="2788"/>
          <a:stretch>
            <a:fillRect/>
          </a:stretch>
        </p:blipFill>
        <p:spPr bwMode="auto">
          <a:xfrm>
            <a:off x="914400" y="990600"/>
            <a:ext cx="7696200" cy="2438400"/>
          </a:xfrm>
          <a:prstGeom prst="rect">
            <a:avLst/>
          </a:prstGeom>
          <a:noFill/>
          <a:ln w="9525">
            <a:noFill/>
            <a:miter lim="800000"/>
            <a:headEnd/>
            <a:tailEnd/>
          </a:ln>
        </p:spPr>
      </p:pic>
      <p:sp>
        <p:nvSpPr>
          <p:cNvPr id="6" name="Content Placeholder 2"/>
          <p:cNvSpPr txBox="1">
            <a:spLocks/>
          </p:cNvSpPr>
          <p:nvPr/>
        </p:nvSpPr>
        <p:spPr>
          <a:xfrm>
            <a:off x="457200" y="228600"/>
            <a:ext cx="7772400"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CIDR-&gt; Classless inter domain routing system.</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US" sz="1800" b="0" i="0" u="none" strike="noStrike" kern="1200" cap="none" spc="0" normalizeH="0" baseline="0" noProof="0" dirty="0" smtClean="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Char char=""/>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Content Placeholder 2"/>
          <p:cNvSpPr>
            <a:spLocks noGrp="1"/>
          </p:cNvSpPr>
          <p:nvPr>
            <p:ph sz="quarter" idx="1"/>
          </p:nvPr>
        </p:nvSpPr>
        <p:spPr>
          <a:xfrm>
            <a:off x="381000" y="3276600"/>
            <a:ext cx="8458200" cy="3276600"/>
          </a:xfrm>
        </p:spPr>
        <p:txBody>
          <a:bodyPr>
            <a:noAutofit/>
          </a:bodyPr>
          <a:lstStyle/>
          <a:p>
            <a:r>
              <a:rPr lang="en-US" sz="1800" dirty="0" smtClean="0"/>
              <a:t>The CIDR block of a subnet can be the same as the CIDR block for the VPC (for a single subnet in the VPC), or a subset of the CIDR block for the VPC (to create multiple subnets in the VPC). The allowed block size is between a /24 </a:t>
            </a:r>
            <a:r>
              <a:rPr lang="en-US" sz="1800" dirty="0" err="1" smtClean="0"/>
              <a:t>netmask</a:t>
            </a:r>
            <a:r>
              <a:rPr lang="en-US" sz="1800" dirty="0" smtClean="0"/>
              <a:t> and /16 </a:t>
            </a:r>
            <a:r>
              <a:rPr lang="en-US" sz="1800" dirty="0" err="1" smtClean="0"/>
              <a:t>netmask</a:t>
            </a:r>
            <a:r>
              <a:rPr lang="en-US" sz="1800" dirty="0" smtClean="0"/>
              <a:t>. If you create more than one subnet in a VPC, the CIDR blocks of the subnets cannot overlap.</a:t>
            </a:r>
          </a:p>
          <a:p>
            <a:endParaRPr lang="en-US" sz="1800" dirty="0" smtClean="0"/>
          </a:p>
          <a:p>
            <a:r>
              <a:rPr lang="en-US" sz="1800" dirty="0" smtClean="0"/>
              <a:t>For example, if you create a VPC with CIDR block 192.168.1.0/24, it supports 256 IP addresses. You can break this CIDR block into two subnets, each supporting 128 IP addresses. One subnet uses CIDR block 192.168.1.0/25 (for addresses 10.0.0.0 - 10.0.0.127) and the other uses CIDR block 192.168.1.128/25 (for addresses 192.168.1.128 - 192.168.1.255).</a:t>
            </a:r>
          </a:p>
          <a:p>
            <a:endParaRPr lang="en-US" sz="18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81000"/>
            <a:ext cx="8382000" cy="6019800"/>
          </a:xfrm>
        </p:spPr>
        <p:txBody>
          <a:bodyPr>
            <a:noAutofit/>
          </a:bodyPr>
          <a:lstStyle/>
          <a:p>
            <a:r>
              <a:rPr lang="en-US" sz="1800" dirty="0" smtClean="0"/>
              <a:t>There are tools available on the internet to help you calculate and create IPv4 subnet CIDR blocks. You can find tools that suit your needs by searching for terms such as 'subnet calculator' or 'CIDR calculator'. Your network engineering group can also help you determine the IPv4 CIDR blocks to specify for your subnets.</a:t>
            </a:r>
          </a:p>
          <a:p>
            <a:endParaRPr lang="en-US" sz="1800" dirty="0" smtClean="0"/>
          </a:p>
          <a:p>
            <a:r>
              <a:rPr lang="en-US" sz="1800" dirty="0" smtClean="0"/>
              <a:t>The first four IP addresses and the last IP address in each subnet CIDR block are not available for your use, and they cannot be assigned to a resource, such as an EC2 instance. For example, in a subnet with CIDR block 192.168.1.0/24, the following five IP addresses are reserved:</a:t>
            </a:r>
          </a:p>
          <a:p>
            <a:pPr lvl="1"/>
            <a:r>
              <a:rPr lang="en-US" sz="1800" dirty="0" smtClean="0"/>
              <a:t>192.168.1.0: Network address.</a:t>
            </a:r>
          </a:p>
          <a:p>
            <a:pPr lvl="1"/>
            <a:r>
              <a:rPr lang="en-US" sz="1800" dirty="0" smtClean="0"/>
              <a:t>192.168.1.1: Reserved by AWS for the VPC router.</a:t>
            </a:r>
          </a:p>
          <a:p>
            <a:pPr lvl="1"/>
            <a:r>
              <a:rPr lang="en-US" sz="1800" dirty="0" smtClean="0"/>
              <a:t>192.168.1.2: Reserved by AWS. The IP address of the DNS server is the base of the VPC network range plus two. For VPCs with multiple CIDR blocks, the IP address of the DNS server is located in the primary CIDR. We also reserve the base of each subnet range plus two for all CIDR blocks in the VPC. For more information, see </a:t>
            </a:r>
            <a:r>
              <a:rPr lang="en-US" sz="1800" u="sng" dirty="0" smtClean="0">
                <a:hlinkClick r:id="rId2"/>
              </a:rPr>
              <a:t>Amazon DNS server</a:t>
            </a:r>
            <a:r>
              <a:rPr lang="en-US" sz="1800" dirty="0" smtClean="0"/>
              <a:t>.</a:t>
            </a:r>
          </a:p>
          <a:p>
            <a:pPr lvl="1"/>
            <a:r>
              <a:rPr lang="en-US" sz="1800" dirty="0" smtClean="0"/>
              <a:t>192.168.1.3: Reserved by AWS for future use.</a:t>
            </a:r>
          </a:p>
          <a:p>
            <a:pPr lvl="1"/>
            <a:r>
              <a:rPr lang="en-US" sz="1800" dirty="0" smtClean="0"/>
              <a:t>192.168.1.255: Network broadcast address. We do not support broadcast in a VPC, therefore we reserve this address.</a:t>
            </a:r>
          </a:p>
          <a:p>
            <a:pPr lvl="1"/>
            <a:endParaRPr lang="en-US" sz="1800" dirty="0" smtClean="0"/>
          </a:p>
          <a:p>
            <a:r>
              <a:rPr lang="en-US" sz="1800" dirty="0" smtClean="0"/>
              <a:t>If you create a subnet using a command line tool or the Amazon EC2 API, the CIDR block is automatically modified to its canonical form. For example, if you specify 100.68.0.18/18 for the CIDR block, we create a CIDR block of 100.68.0.0/18.</a:t>
            </a:r>
          </a:p>
          <a:p>
            <a:endParaRPr lang="en-US" sz="1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228600"/>
            <a:ext cx="8229600" cy="4572000"/>
          </a:xfrm>
        </p:spPr>
        <p:txBody>
          <a:bodyPr>
            <a:normAutofit/>
          </a:bodyPr>
          <a:lstStyle/>
          <a:p>
            <a:r>
              <a:rPr lang="en-US" sz="1800" dirty="0" smtClean="0"/>
              <a:t>In this figure you can see that each network has its own gateway.</a:t>
            </a:r>
          </a:p>
          <a:p>
            <a:r>
              <a:rPr lang="en-US" sz="1800" dirty="0" smtClean="0"/>
              <a:t>Each network contains its own rout table.</a:t>
            </a:r>
          </a:p>
          <a:p>
            <a:pPr lvl="1"/>
            <a:r>
              <a:rPr lang="en-US" sz="1600" dirty="0" smtClean="0"/>
              <a:t>Route table contains Destination and target </a:t>
            </a:r>
            <a:r>
              <a:rPr lang="en-US" sz="1600" dirty="0" err="1" smtClean="0"/>
              <a:t>ip</a:t>
            </a:r>
            <a:endParaRPr lang="en-US" sz="1600" dirty="0" smtClean="0"/>
          </a:p>
          <a:p>
            <a:pPr lvl="1"/>
            <a:endParaRPr lang="en-US" sz="1600" dirty="0"/>
          </a:p>
        </p:txBody>
      </p:sp>
      <p:pic>
        <p:nvPicPr>
          <p:cNvPr id="4" name="Picture 3"/>
          <p:cNvPicPr/>
          <p:nvPr/>
        </p:nvPicPr>
        <p:blipFill>
          <a:blip r:embed="rId2"/>
          <a:srcRect/>
          <a:stretch>
            <a:fillRect/>
          </a:stretch>
        </p:blipFill>
        <p:spPr bwMode="auto">
          <a:xfrm>
            <a:off x="609600" y="1676400"/>
            <a:ext cx="7467600" cy="46875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1504</TotalTime>
  <Words>1916</Words>
  <Application>Microsoft Office PowerPoint</Application>
  <PresentationFormat>On-screen Show (4:3)</PresentationFormat>
  <Paragraphs>287</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Equity</vt:lpstr>
      <vt:lpstr>Amazon VPC</vt:lpstr>
      <vt:lpstr>Content:</vt:lpstr>
      <vt:lpstr>1. Introduction.</vt:lpstr>
      <vt:lpstr>2. Networking Basics.</vt:lpstr>
      <vt:lpstr>Slide 5</vt:lpstr>
      <vt:lpstr>Slide 6</vt:lpstr>
      <vt:lpstr>Slide 7</vt:lpstr>
      <vt:lpstr>Slide 8</vt:lpstr>
      <vt:lpstr>Slide 9</vt:lpstr>
      <vt:lpstr>Slide 10</vt:lpstr>
      <vt:lpstr>3. AWS  VPC  Architecture</vt:lpstr>
      <vt:lpstr>4. Practical Example.</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5. Deleting vpc.</vt:lpstr>
      <vt:lpstr>Slide 39</vt:lpstr>
      <vt:lpstr>Slide 40</vt:lpstr>
      <vt:lpstr>Slide 41</vt:lpstr>
      <vt:lpstr>Slide 42</vt:lpstr>
      <vt:lpstr>Slide 43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15</cp:revision>
  <dcterms:created xsi:type="dcterms:W3CDTF">2023-09-26T12:14:19Z</dcterms:created>
  <dcterms:modified xsi:type="dcterms:W3CDTF">2023-09-28T07:03:48Z</dcterms:modified>
</cp:coreProperties>
</file>